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713" r:id="rId2"/>
    <p:sldId id="2595" r:id="rId3"/>
    <p:sldId id="260" r:id="rId4"/>
    <p:sldId id="259" r:id="rId5"/>
    <p:sldId id="261" r:id="rId6"/>
    <p:sldId id="256" r:id="rId7"/>
    <p:sldId id="264" r:id="rId8"/>
    <p:sldId id="2597" r:id="rId9"/>
    <p:sldId id="265" r:id="rId10"/>
    <p:sldId id="2598" r:id="rId11"/>
    <p:sldId id="2596" r:id="rId12"/>
    <p:sldId id="267" r:id="rId13"/>
    <p:sldId id="2638" r:id="rId14"/>
    <p:sldId id="282" r:id="rId15"/>
    <p:sldId id="283" r:id="rId16"/>
    <p:sldId id="2702" r:id="rId17"/>
    <p:sldId id="285" r:id="rId18"/>
    <p:sldId id="286" r:id="rId19"/>
    <p:sldId id="2661" r:id="rId20"/>
    <p:sldId id="2662" r:id="rId21"/>
    <p:sldId id="263" r:id="rId22"/>
    <p:sldId id="277" r:id="rId23"/>
    <p:sldId id="2663" r:id="rId24"/>
    <p:sldId id="2664" r:id="rId25"/>
    <p:sldId id="278" r:id="rId26"/>
    <p:sldId id="279" r:id="rId27"/>
    <p:sldId id="275" r:id="rId28"/>
    <p:sldId id="280" r:id="rId29"/>
    <p:sldId id="2703" r:id="rId30"/>
    <p:sldId id="2704" r:id="rId31"/>
    <p:sldId id="2705" r:id="rId32"/>
    <p:sldId id="2706" r:id="rId33"/>
    <p:sldId id="2707" r:id="rId34"/>
    <p:sldId id="2708" r:id="rId35"/>
    <p:sldId id="2709" r:id="rId36"/>
    <p:sldId id="2710" r:id="rId37"/>
    <p:sldId id="2711" r:id="rId38"/>
    <p:sldId id="2644" r:id="rId39"/>
    <p:sldId id="2681" r:id="rId40"/>
    <p:sldId id="2683" r:id="rId41"/>
    <p:sldId id="2684" r:id="rId42"/>
    <p:sldId id="258" r:id="rId43"/>
    <p:sldId id="2686" r:id="rId44"/>
    <p:sldId id="2687" r:id="rId45"/>
    <p:sldId id="2688" r:id="rId46"/>
    <p:sldId id="2645" r:id="rId47"/>
    <p:sldId id="2714" r:id="rId48"/>
    <p:sldId id="2651" r:id="rId49"/>
    <p:sldId id="2648" r:id="rId50"/>
    <p:sldId id="2652" r:id="rId51"/>
    <p:sldId id="2649" r:id="rId52"/>
    <p:sldId id="2655" r:id="rId53"/>
    <p:sldId id="2656" r:id="rId54"/>
    <p:sldId id="2658" r:id="rId55"/>
    <p:sldId id="2657" r:id="rId56"/>
    <p:sldId id="2659" r:id="rId57"/>
    <p:sldId id="2660" r:id="rId58"/>
    <p:sldId id="2646" r:id="rId59"/>
    <p:sldId id="2693" r:id="rId60"/>
    <p:sldId id="2666" r:id="rId61"/>
    <p:sldId id="2667" r:id="rId62"/>
    <p:sldId id="262" r:id="rId63"/>
    <p:sldId id="266" r:id="rId64"/>
    <p:sldId id="2668" r:id="rId65"/>
    <p:sldId id="2669" r:id="rId66"/>
    <p:sldId id="2670" r:id="rId67"/>
    <p:sldId id="268" r:id="rId68"/>
    <p:sldId id="2690" r:id="rId69"/>
    <p:sldId id="270" r:id="rId70"/>
    <p:sldId id="2601" r:id="rId71"/>
    <p:sldId id="272" r:id="rId72"/>
    <p:sldId id="2691" r:id="rId73"/>
    <p:sldId id="271" r:id="rId74"/>
    <p:sldId id="2692" r:id="rId75"/>
    <p:sldId id="2716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289"/>
    <a:srgbClr val="FF9900"/>
    <a:srgbClr val="FF0000"/>
    <a:srgbClr val="2EB0BD"/>
    <a:srgbClr val="F1F9F9"/>
    <a:srgbClr val="D5D5D5"/>
    <a:srgbClr val="221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1" autoAdjust="0"/>
    <p:restoredTop sz="81234" autoAdjust="0"/>
  </p:normalViewPr>
  <p:slideViewPr>
    <p:cSldViewPr snapToGrid="0">
      <p:cViewPr varScale="1">
        <p:scale>
          <a:sx n="93" d="100"/>
          <a:sy n="93" d="100"/>
        </p:scale>
        <p:origin x="59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DD6BE-B0F6-4F4C-A941-4600087037AC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21A10-2EDB-4D2E-8A63-2B6720FC2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3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음성데이터 분석 및 탐색 서비스 자동화 구현을 발표할</a:t>
            </a:r>
          </a:p>
          <a:p>
            <a:r>
              <a:rPr lang="ko-KR" altLang="en-US" dirty="0"/>
              <a:t>팀 클라우드</a:t>
            </a:r>
            <a:r>
              <a:rPr lang="en-US" altLang="ko-KR" dirty="0"/>
              <a:t>5</a:t>
            </a:r>
            <a:r>
              <a:rPr lang="ko-KR" altLang="en-US" dirty="0"/>
              <a:t>의 팀장 강태완입니다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20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와 </a:t>
            </a:r>
            <a:r>
              <a:rPr lang="en-US" altLang="ko-KR" dirty="0"/>
              <a:t>azure </a:t>
            </a:r>
            <a:r>
              <a:rPr lang="ko-KR" altLang="en-US" dirty="0"/>
              <a:t>사이트간 고가용성 환경을 구성하기 위해서 앞에 보이는 자원들을 활용해서 사이트 투 사이트 </a:t>
            </a:r>
            <a:r>
              <a:rPr lang="en-US" altLang="ko-KR" dirty="0"/>
              <a:t>VPN</a:t>
            </a:r>
            <a:r>
              <a:rPr lang="ko-KR" altLang="en-US" dirty="0"/>
              <a:t>을 연결하였습니다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0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앞서 말한 자원들을 사용하여 구성한 인프라 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발표는 </a:t>
            </a:r>
            <a:r>
              <a:rPr lang="ko-KR" altLang="en-US" dirty="0" err="1"/>
              <a:t>최승범님이</a:t>
            </a:r>
            <a:r>
              <a:rPr lang="ko-KR" altLang="en-US" dirty="0"/>
              <a:t> 이어서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64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제일 먼저 우리 팀의 구현을 설명할 </a:t>
            </a:r>
            <a:r>
              <a:rPr lang="ko-KR" altLang="en-US" dirty="0" err="1"/>
              <a:t>최승범이라고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1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담당한 부분은 기본적인 인프라를 구성하는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147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전체적인 부분에서 기본 인프라로 할 부분을 선정하고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Terraform</a:t>
            </a:r>
            <a:r>
              <a:rPr lang="ko-KR" altLang="en-US" dirty="0"/>
              <a:t>을 사용해서 </a:t>
            </a:r>
            <a:r>
              <a:rPr lang="en-US" altLang="ko-KR" dirty="0" err="1"/>
              <a:t>laC</a:t>
            </a:r>
            <a:r>
              <a:rPr lang="ko-KR" altLang="en-US" dirty="0"/>
              <a:t>를 구성했고</a:t>
            </a:r>
            <a:r>
              <a:rPr lang="en-US" altLang="ko-KR" dirty="0"/>
              <a:t>, </a:t>
            </a:r>
            <a:r>
              <a:rPr lang="ko-KR" altLang="en-US" dirty="0"/>
              <a:t>콘솔작업으로</a:t>
            </a:r>
          </a:p>
          <a:p>
            <a:r>
              <a:rPr lang="ko-KR" altLang="en-US" dirty="0"/>
              <a:t>데이터베이스를 만들었습니다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데이터베이스 작업을 콘솔로 진행한 이유는 데이터베이스를</a:t>
            </a:r>
          </a:p>
          <a:p>
            <a:r>
              <a:rPr lang="ko-KR" altLang="en-US" dirty="0"/>
              <a:t>구성할 때</a:t>
            </a:r>
            <a:r>
              <a:rPr lang="en-US" altLang="ko-KR" dirty="0"/>
              <a:t>, </a:t>
            </a:r>
            <a:r>
              <a:rPr lang="ko-KR" altLang="en-US" dirty="0"/>
              <a:t>만들어지는 관리자 </a:t>
            </a:r>
            <a:r>
              <a:rPr lang="en-US" altLang="ko-KR" dirty="0"/>
              <a:t>id</a:t>
            </a:r>
            <a:r>
              <a:rPr lang="ko-KR" altLang="en-US" dirty="0"/>
              <a:t>와 비밀번호를 모듈에 명시하는</a:t>
            </a:r>
          </a:p>
          <a:p>
            <a:r>
              <a:rPr lang="ko-KR" altLang="en-US" dirty="0"/>
              <a:t>것이 보안에 안 좋을 것 같다는 팀원간의 합의로 </a:t>
            </a:r>
            <a:r>
              <a:rPr lang="ko-KR" altLang="en-US" dirty="0" err="1"/>
              <a:t>모듈작업을</a:t>
            </a:r>
            <a:r>
              <a:rPr lang="ko-KR" altLang="en-US" dirty="0"/>
              <a:t> 하지 않았습니다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802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 err="1"/>
              <a:t>테라폼으로</a:t>
            </a:r>
            <a:r>
              <a:rPr lang="ko-KR" altLang="en-US" dirty="0"/>
              <a:t> </a:t>
            </a:r>
            <a:r>
              <a:rPr lang="ko-KR" altLang="en-US" dirty="0" err="1"/>
              <a:t>모듈작업을</a:t>
            </a:r>
            <a:r>
              <a:rPr lang="ko-KR" altLang="en-US" dirty="0"/>
              <a:t> 하면 다음 </a:t>
            </a:r>
            <a:r>
              <a:rPr lang="en-US" altLang="ko-KR" dirty="0"/>
              <a:t>6</a:t>
            </a:r>
            <a:r>
              <a:rPr lang="ko-KR" altLang="en-US" dirty="0"/>
              <a:t>가지 장점이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자급식</a:t>
            </a:r>
            <a:r>
              <a:rPr lang="ko-KR" altLang="en-US" dirty="0"/>
              <a:t> 배포</a:t>
            </a:r>
            <a:r>
              <a:rPr lang="en-US" altLang="ko-KR" dirty="0"/>
              <a:t>(self-service)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인프라 코드 정의 시 전체 배포 프로세스를 자동화 할 수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이는 개발자가 필요할 때마다 자체적으로 배포를 진행할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속도와 안정성</a:t>
            </a:r>
            <a:r>
              <a:rPr lang="en-US" altLang="ko-KR" dirty="0"/>
              <a:t>(speed and safety)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자동화하면 </a:t>
            </a:r>
          </a:p>
          <a:p>
            <a:r>
              <a:rPr lang="ko-KR" altLang="en-US" dirty="0"/>
              <a:t>사람이 진행하는 것보다 훨씬 빠르게 배포를 할 수 있으며</a:t>
            </a:r>
            <a:r>
              <a:rPr lang="en-US" altLang="ko-KR" dirty="0"/>
              <a:t>, </a:t>
            </a:r>
            <a:r>
              <a:rPr lang="ko-KR" altLang="en-US" dirty="0"/>
              <a:t>자동화 된 프로세스는 일관되고 오류를 적게 발생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문서화</a:t>
            </a:r>
            <a:r>
              <a:rPr lang="en-US" altLang="ko-KR" dirty="0"/>
              <a:t>(documentation)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문서화가 되</a:t>
            </a:r>
          </a:p>
          <a:p>
            <a:r>
              <a:rPr lang="ko-KR" altLang="en-US" dirty="0"/>
              <a:t>어 누구나 읽을 수 있는 코드로 인프라 상태를 알 수 있으며</a:t>
            </a:r>
            <a:r>
              <a:rPr lang="en-US" altLang="ko-KR" dirty="0"/>
              <a:t>, </a:t>
            </a:r>
            <a:r>
              <a:rPr lang="ko-KR" altLang="en-US" dirty="0"/>
              <a:t>담당자가 자리에 없더라도 조직의 모든 사람이 구조를 이해하고 대체할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버전 관리</a:t>
            </a:r>
            <a:r>
              <a:rPr lang="en-US" altLang="ko-KR" dirty="0"/>
              <a:t>(version control)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 err="1"/>
              <a:t>코드형</a:t>
            </a:r>
            <a:r>
              <a:rPr lang="ko-KR" altLang="en-US" dirty="0"/>
              <a:t> 인프라는 </a:t>
            </a:r>
          </a:p>
          <a:p>
            <a:r>
              <a:rPr lang="ko-KR" altLang="en-US" dirty="0"/>
              <a:t>소스를 통해 버전 관리가 가능하며</a:t>
            </a:r>
            <a:r>
              <a:rPr lang="en-US" altLang="ko-KR" dirty="0"/>
              <a:t>, </a:t>
            </a:r>
            <a:r>
              <a:rPr lang="ko-KR" altLang="en-US" dirty="0" err="1"/>
              <a:t>히스토리가</a:t>
            </a:r>
            <a:r>
              <a:rPr lang="ko-KR" altLang="en-US" dirty="0"/>
              <a:t> 남아있어 시스템에 문제가 생겼을 경우 이전 버전으로 빠르게 롤백이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유효성 검증</a:t>
            </a:r>
            <a:r>
              <a:rPr lang="en-US" altLang="ko-KR" dirty="0"/>
              <a:t>(validation)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코드가 변경될 때마다 </a:t>
            </a:r>
          </a:p>
          <a:p>
            <a:r>
              <a:rPr lang="ko-KR" altLang="en-US" dirty="0"/>
              <a:t>검증을 수행하고 일련의 자동화된 테스트를 실행할 수 있으며</a:t>
            </a:r>
            <a:r>
              <a:rPr lang="en-US" altLang="ko-KR" dirty="0"/>
              <a:t>, </a:t>
            </a:r>
            <a:r>
              <a:rPr lang="ko-KR" altLang="en-US" dirty="0"/>
              <a:t>정적 분석 프로그램에 코드를 전달하여 오류 발생 위험을 줄일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재사용성</a:t>
            </a:r>
            <a:r>
              <a:rPr lang="en-US" altLang="ko-KR" dirty="0"/>
              <a:t>(reuse)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인프라를 재사용 가능한 모듈로 </a:t>
            </a:r>
          </a:p>
          <a:p>
            <a:r>
              <a:rPr lang="ko-KR" altLang="en-US" dirty="0" err="1"/>
              <a:t>패키징할</a:t>
            </a:r>
            <a:r>
              <a:rPr lang="ko-KR" altLang="en-US" dirty="0"/>
              <a:t> 수 있으므로 모든 제품을 매번 처음부터 배포하는 대신 </a:t>
            </a:r>
            <a:r>
              <a:rPr lang="ko-KR" altLang="en-US" dirty="0" err="1"/>
              <a:t>문서화되고</a:t>
            </a:r>
            <a:r>
              <a:rPr lang="ko-KR" altLang="en-US" dirty="0"/>
              <a:t> 검증된 모듈로 일관되게 배포할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팀원들 간의 효율적이고 </a:t>
            </a:r>
            <a:r>
              <a:rPr lang="ko-KR" altLang="en-US" dirty="0" err="1"/>
              <a:t>원할한</a:t>
            </a:r>
            <a:r>
              <a:rPr lang="ko-KR" altLang="en-US" dirty="0"/>
              <a:t> 협업을 위해 </a:t>
            </a:r>
            <a:r>
              <a:rPr lang="ko-KR" altLang="en-US" dirty="0" err="1"/>
              <a:t>테러폼으로</a:t>
            </a:r>
            <a:r>
              <a:rPr lang="ko-KR" altLang="en-US" dirty="0"/>
              <a:t> </a:t>
            </a:r>
            <a:r>
              <a:rPr lang="ko-KR" altLang="en-US" dirty="0" err="1"/>
              <a:t>모듈작업을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72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선정한 기본 리소스 구성도를 보고 </a:t>
            </a:r>
            <a:r>
              <a:rPr lang="ko-KR" altLang="en-US" dirty="0" err="1"/>
              <a:t>테라폼</a:t>
            </a:r>
            <a:r>
              <a:rPr lang="ko-KR" altLang="en-US" dirty="0"/>
              <a:t> 작업을 기획했습니다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리소스를 명시적으로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뒤로 </a:t>
            </a:r>
            <a:r>
              <a:rPr lang="ko-KR" altLang="en-US" dirty="0" err="1"/>
              <a:t>베리어블</a:t>
            </a:r>
            <a:r>
              <a:rPr lang="ko-KR" altLang="en-US" dirty="0"/>
              <a:t> 변수와 빌트인 변수를 선정했습니다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처음부터 관리자에게 제공될 기본 </a:t>
            </a:r>
            <a:r>
              <a:rPr lang="en-US" altLang="ko-KR" dirty="0"/>
              <a:t>main.tf</a:t>
            </a:r>
            <a:r>
              <a:rPr lang="ko-KR" altLang="en-US" dirty="0"/>
              <a:t>를 이렇게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브이피시의</a:t>
            </a:r>
            <a:r>
              <a:rPr lang="ko-KR" altLang="en-US" dirty="0"/>
              <a:t> 기본적인 </a:t>
            </a:r>
            <a:r>
              <a:rPr lang="ko-KR" altLang="en-US" dirty="0" err="1"/>
              <a:t>사이더와</a:t>
            </a:r>
            <a:r>
              <a:rPr lang="ko-KR" altLang="en-US" dirty="0"/>
              <a:t> </a:t>
            </a:r>
            <a:r>
              <a:rPr lang="ko-KR" altLang="en-US" dirty="0" err="1"/>
              <a:t>리전</a:t>
            </a:r>
            <a:r>
              <a:rPr lang="en-US" altLang="ko-KR" dirty="0"/>
              <a:t>, </a:t>
            </a:r>
            <a:r>
              <a:rPr lang="ko-KR" altLang="en-US" dirty="0" err="1"/>
              <a:t>가용영역</a:t>
            </a:r>
            <a:r>
              <a:rPr lang="en-US" altLang="ko-KR" dirty="0"/>
              <a:t>, </a:t>
            </a:r>
            <a:r>
              <a:rPr lang="ko-KR" altLang="en-US" dirty="0" err="1"/>
              <a:t>서브넷들의</a:t>
            </a:r>
            <a:endParaRPr lang="ko-KR" altLang="en-US" dirty="0"/>
          </a:p>
          <a:p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베스쳔용</a:t>
            </a:r>
            <a:r>
              <a:rPr lang="ko-KR" altLang="en-US" dirty="0"/>
              <a:t> </a:t>
            </a:r>
            <a:r>
              <a:rPr lang="en-US" altLang="ko-KR" dirty="0"/>
              <a:t>ec2</a:t>
            </a:r>
            <a:r>
              <a:rPr lang="ko-KR" altLang="en-US" dirty="0"/>
              <a:t>의 생성 여부만 관리자가 입력하면</a:t>
            </a:r>
          </a:p>
          <a:p>
            <a:r>
              <a:rPr lang="ko-KR" altLang="en-US" dirty="0"/>
              <a:t>자동으로 전개되도록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28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변수 부분을 따로 </a:t>
            </a:r>
            <a:r>
              <a:rPr lang="ko-KR" altLang="en-US" dirty="0" err="1"/>
              <a:t>베리어블티에프</a:t>
            </a:r>
            <a:r>
              <a:rPr lang="ko-KR" altLang="en-US" dirty="0"/>
              <a:t> 파일로 따로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 모듈이 실제로 작동하는 </a:t>
            </a:r>
            <a:r>
              <a:rPr lang="ko-KR" altLang="en-US" dirty="0" err="1"/>
              <a:t>메인티에프</a:t>
            </a:r>
            <a:r>
              <a:rPr lang="ko-KR" altLang="en-US" dirty="0"/>
              <a:t> 파일을 설정했습니다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사이더</a:t>
            </a:r>
            <a:r>
              <a:rPr lang="ko-KR" altLang="en-US" dirty="0"/>
              <a:t> 변수를 </a:t>
            </a:r>
            <a:r>
              <a:rPr lang="ko-KR" altLang="en-US" dirty="0" err="1"/>
              <a:t>브이피시를</a:t>
            </a:r>
            <a:r>
              <a:rPr lang="ko-KR" altLang="en-US" dirty="0"/>
              <a:t> 만들고</a:t>
            </a:r>
            <a:r>
              <a:rPr lang="en-US" altLang="ko-KR" dirty="0"/>
              <a:t>, </a:t>
            </a:r>
            <a:r>
              <a:rPr lang="ko-KR" altLang="en-US" dirty="0"/>
              <a:t>인터넷 게이트웨이를 구현합니다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모듈이 작동할 메인 파일을 구성 할 때 로컬변수를 설정했는데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23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로컬 변수들은 리스트로 받은 </a:t>
            </a:r>
            <a:r>
              <a:rPr lang="ko-KR" altLang="en-US" dirty="0" err="1"/>
              <a:t>서브넷</a:t>
            </a:r>
            <a:r>
              <a:rPr lang="ko-KR" altLang="en-US" dirty="0"/>
              <a:t> 리스트의 길이를 세어</a:t>
            </a:r>
          </a:p>
          <a:p>
            <a:r>
              <a:rPr lang="ko-KR" altLang="en-US" dirty="0" err="1"/>
              <a:t>서브넷들을</a:t>
            </a:r>
            <a:r>
              <a:rPr lang="ko-KR" altLang="en-US" dirty="0"/>
              <a:t> 그 숫자만큼 만들도록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서브넷의 리스트가 하나도 안 받았을 때 오류가 나는 것을 방지하기 위해서</a:t>
            </a:r>
          </a:p>
          <a:p>
            <a:r>
              <a:rPr lang="ko-KR" altLang="en-US" dirty="0" err="1"/>
              <a:t>콘켓함수를</a:t>
            </a:r>
            <a:r>
              <a:rPr lang="ko-KR" altLang="en-US" dirty="0"/>
              <a:t> 사용해서 빈 리스트와 변수 리스트를 합치도록 설정하고</a:t>
            </a:r>
          </a:p>
          <a:p>
            <a:r>
              <a:rPr lang="ko-KR" altLang="en-US" dirty="0"/>
              <a:t>카운터 횟수에 맞춰서 리스트의 값을 호출하도록 설계했습니다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어빌리티존</a:t>
            </a:r>
            <a:r>
              <a:rPr lang="ko-KR" altLang="en-US" dirty="0"/>
              <a:t> 부분도 정규식 함수로 변수들을 한번 정검하고</a:t>
            </a:r>
            <a:r>
              <a:rPr lang="en-US" altLang="ko-KR" dirty="0"/>
              <a:t>, </a:t>
            </a:r>
            <a:r>
              <a:rPr lang="ko-KR" altLang="en-US" dirty="0"/>
              <a:t>조건이 </a:t>
            </a:r>
            <a:r>
              <a:rPr lang="ko-KR" altLang="en-US" dirty="0" err="1"/>
              <a:t>안맞으면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값으로 진행되도록 설계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21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간단하게 발표 목차부터 안내 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프로젝트 개요 </a:t>
            </a:r>
            <a:r>
              <a:rPr lang="en-US" altLang="ko-KR" dirty="0"/>
              <a:t>- </a:t>
            </a:r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결과 </a:t>
            </a:r>
            <a:r>
              <a:rPr lang="en-US" altLang="ko-KR" dirty="0"/>
              <a:t>- </a:t>
            </a:r>
            <a:r>
              <a:rPr lang="ko-KR" altLang="en-US" dirty="0"/>
              <a:t>차후 프로젝트 계획 그리고 </a:t>
            </a:r>
            <a:r>
              <a:rPr lang="en-US" altLang="ko-KR" dirty="0"/>
              <a:t>Q&amp;A</a:t>
            </a:r>
            <a:r>
              <a:rPr lang="ko-KR" altLang="en-US" dirty="0"/>
              <a:t>를 받는 순서로 진행됩니다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34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라우팅 테이블을 만들고</a:t>
            </a:r>
            <a:r>
              <a:rPr lang="en-US" altLang="ko-KR" dirty="0"/>
              <a:t>, </a:t>
            </a:r>
            <a:r>
              <a:rPr lang="ko-KR" altLang="en-US" dirty="0"/>
              <a:t>연결을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기본적은 보안 그룹을 구현했습니다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이부분에서는 각 팀원들이 보안 부분 룰을 효율적으로 편집할 수  있도록 각 룰의 리소스를 따로 지정했습니다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7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 err="1"/>
              <a:t>베스천</a:t>
            </a:r>
            <a:r>
              <a:rPr lang="ko-KR" altLang="en-US" dirty="0"/>
              <a:t> 호스트용으로 사용할 </a:t>
            </a:r>
            <a:r>
              <a:rPr lang="en-US" altLang="ko-KR" dirty="0" err="1"/>
              <a:t>ami</a:t>
            </a:r>
            <a:r>
              <a:rPr lang="ko-KR" altLang="en-US" dirty="0" err="1"/>
              <a:t>를</a:t>
            </a:r>
            <a:r>
              <a:rPr lang="ko-KR" altLang="en-US" dirty="0"/>
              <a:t> 데이터 블록으로 선정하고</a:t>
            </a:r>
          </a:p>
          <a:p>
            <a:r>
              <a:rPr lang="ko-KR" altLang="en-US" dirty="0" err="1"/>
              <a:t>베스천</a:t>
            </a:r>
            <a:r>
              <a:rPr lang="ko-KR" altLang="en-US" dirty="0"/>
              <a:t> </a:t>
            </a:r>
            <a:r>
              <a:rPr lang="ko-KR" altLang="en-US" dirty="0" err="1"/>
              <a:t>호스트용</a:t>
            </a:r>
            <a:r>
              <a:rPr lang="ko-KR" altLang="en-US" dirty="0"/>
              <a:t> </a:t>
            </a:r>
            <a:r>
              <a:rPr lang="en-US" altLang="ko-KR" dirty="0"/>
              <a:t>ec2</a:t>
            </a:r>
            <a:r>
              <a:rPr lang="ko-KR" altLang="en-US" dirty="0"/>
              <a:t>를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 여부를 위해 카운트를 사용해서 변수 </a:t>
            </a:r>
            <a:r>
              <a:rPr lang="en-US" altLang="ko-KR" dirty="0"/>
              <a:t>create_ec2_bastion</a:t>
            </a:r>
            <a:r>
              <a:rPr lang="ko-KR" altLang="en-US" dirty="0"/>
              <a:t>을 참고 하도록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47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테라폼</a:t>
            </a:r>
            <a:r>
              <a:rPr lang="ko-KR" altLang="en-US" dirty="0"/>
              <a:t> </a:t>
            </a:r>
            <a:r>
              <a:rPr lang="ko-KR" altLang="en-US" dirty="0" err="1"/>
              <a:t>어플라이</a:t>
            </a:r>
            <a:r>
              <a:rPr lang="ko-KR" altLang="en-US" dirty="0"/>
              <a:t> 명령어를 통해</a:t>
            </a:r>
            <a:r>
              <a:rPr lang="en-US" altLang="ko-KR" dirty="0"/>
              <a:t>, </a:t>
            </a:r>
            <a:endParaRPr lang="ko-KR" altLang="en-US" dirty="0"/>
          </a:p>
          <a:p>
            <a:r>
              <a:rPr lang="ko-KR" altLang="en-US" dirty="0"/>
              <a:t>모든 리소스가 한번에 배포되는 것을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5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091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콘솔을 통한 </a:t>
            </a:r>
            <a:r>
              <a:rPr lang="en-US" altLang="ko-KR" dirty="0"/>
              <a:t>RDS </a:t>
            </a:r>
            <a:r>
              <a:rPr lang="ko-KR" altLang="en-US" dirty="0"/>
              <a:t>구현입니다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프라이빗한</a:t>
            </a:r>
            <a:r>
              <a:rPr lang="ko-KR" altLang="en-US" dirty="0"/>
              <a:t> 데이터 </a:t>
            </a:r>
            <a:r>
              <a:rPr lang="ko-KR" altLang="en-US" dirty="0" err="1"/>
              <a:t>서브넷에</a:t>
            </a:r>
            <a:r>
              <a:rPr lang="ko-KR" altLang="en-US" dirty="0"/>
              <a:t> 구현할 예정이므로 </a:t>
            </a:r>
            <a:r>
              <a:rPr lang="ko-KR" altLang="en-US" dirty="0" err="1"/>
              <a:t>퍼블릭</a:t>
            </a:r>
            <a:r>
              <a:rPr lang="ko-KR" altLang="en-US" dirty="0"/>
              <a:t> </a:t>
            </a:r>
            <a:r>
              <a:rPr lang="ko-KR" altLang="en-US" dirty="0" err="1"/>
              <a:t>엑세스를</a:t>
            </a:r>
            <a:r>
              <a:rPr lang="ko-KR" altLang="en-US" dirty="0"/>
              <a:t> 차단하고</a:t>
            </a:r>
          </a:p>
          <a:p>
            <a:r>
              <a:rPr lang="en-US" altLang="ko-KR" dirty="0"/>
              <a:t>MYSQL</a:t>
            </a:r>
            <a:r>
              <a:rPr lang="ko-KR" altLang="en-US" dirty="0"/>
              <a:t>을 엔진으로 설정합니다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05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다중 </a:t>
            </a:r>
            <a:r>
              <a:rPr lang="en-US" altLang="ko-KR" dirty="0"/>
              <a:t>AZ DB</a:t>
            </a:r>
            <a:r>
              <a:rPr lang="ko-KR" altLang="en-US" dirty="0"/>
              <a:t>인스턴스 옵션을 활성화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옵션을 활성화 하면 다른 </a:t>
            </a:r>
            <a:r>
              <a:rPr lang="ko-KR" altLang="en-US" dirty="0" err="1"/>
              <a:t>가용영역에</a:t>
            </a:r>
            <a:r>
              <a:rPr lang="ko-KR" altLang="en-US" baseline="0" dirty="0"/>
              <a:t> 동기식 예비 </a:t>
            </a:r>
            <a:r>
              <a:rPr lang="ko-KR" altLang="en-US" baseline="0" dirty="0" err="1"/>
              <a:t>복제본을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프로비저닝하고</a:t>
            </a:r>
            <a:r>
              <a:rPr lang="ko-KR" altLang="en-US" baseline="0" dirty="0"/>
              <a:t> 유지하고 데이터를 이중화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장애가 발생하면 이 예비 인스턴스가 마스터로 자동으로 승격하여 자동으로 </a:t>
            </a:r>
            <a:r>
              <a:rPr lang="ko-KR" altLang="en-US" baseline="0" dirty="0" err="1"/>
              <a:t>장애조치</a:t>
            </a:r>
            <a:r>
              <a:rPr lang="ko-KR" altLang="en-US" baseline="0" dirty="0"/>
              <a:t> 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16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 err="1"/>
              <a:t>시크릿매니저를</a:t>
            </a:r>
            <a:r>
              <a:rPr lang="ko-KR" altLang="en-US" dirty="0"/>
              <a:t> 활성화해서 </a:t>
            </a:r>
            <a:r>
              <a:rPr lang="en-US" altLang="ko-KR" dirty="0"/>
              <a:t>kms</a:t>
            </a:r>
            <a:r>
              <a:rPr lang="ko-KR" altLang="en-US" dirty="0"/>
              <a:t>에서 암호를 만들고 </a:t>
            </a:r>
            <a:r>
              <a:rPr lang="ko-KR" altLang="en-US" dirty="0" err="1"/>
              <a:t>스크릿</a:t>
            </a:r>
            <a:r>
              <a:rPr lang="ko-KR" altLang="en-US" dirty="0"/>
              <a:t> 매니저를 통해서 암호들을 관리할 수 있도록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658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발표는 김수영님이 이어서 </a:t>
            </a:r>
            <a:r>
              <a:rPr lang="ko-KR" altLang="en-US" dirty="0" err="1"/>
              <a:t>해주시겠습니다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13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맡은 파트의 구현 목표는 </a:t>
            </a:r>
            <a:r>
              <a:rPr lang="en-US" altLang="ko-KR" dirty="0"/>
              <a:t>Cloud5 </a:t>
            </a:r>
            <a:r>
              <a:rPr lang="ko-KR" altLang="en-US" dirty="0"/>
              <a:t>웹 서버를 구축하는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이 웹서버는 이름이나 연락처를 검색 했을 때 데이터베이스의 정보를 바탕으로 </a:t>
            </a:r>
            <a:endParaRPr lang="en-US" altLang="ko-KR" dirty="0"/>
          </a:p>
          <a:p>
            <a:r>
              <a:rPr lang="ko-KR" altLang="en-US" dirty="0"/>
              <a:t>이름 연락처와 일치하는 예약일 좌석 기타 정보를 찾을 수 있는 사이트입니다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먼저 </a:t>
            </a:r>
            <a:r>
              <a:rPr lang="en-US" altLang="ko-KR" dirty="0"/>
              <a:t>Node.js </a:t>
            </a:r>
            <a:r>
              <a:rPr lang="ko-KR" altLang="en-US" dirty="0"/>
              <a:t>코드를 이용해 데이터베이스에 있는 정보를 </a:t>
            </a:r>
          </a:p>
          <a:p>
            <a:r>
              <a:rPr lang="en-US" altLang="ko-KR" dirty="0" err="1"/>
              <a:t>app.post</a:t>
            </a:r>
            <a:r>
              <a:rPr lang="en-US" altLang="ko-KR" dirty="0"/>
              <a:t> </a:t>
            </a:r>
            <a:r>
              <a:rPr lang="ko-KR" altLang="en-US" dirty="0"/>
              <a:t>구문을 넣고</a:t>
            </a:r>
            <a:r>
              <a:rPr lang="en-US" altLang="ko-KR" dirty="0"/>
              <a:t>,</a:t>
            </a:r>
            <a:r>
              <a:rPr lang="ko-KR" altLang="en-US" dirty="0"/>
              <a:t> 거기서 </a:t>
            </a:r>
            <a:r>
              <a:rPr lang="en-US" altLang="ko-KR" dirty="0"/>
              <a:t>const </a:t>
            </a:r>
            <a:r>
              <a:rPr lang="ko-KR" altLang="en-US" dirty="0"/>
              <a:t>변수로 이름과 </a:t>
            </a:r>
            <a:r>
              <a:rPr lang="ko-KR" altLang="en-US" dirty="0" err="1"/>
              <a:t>연락처중</a:t>
            </a:r>
            <a:r>
              <a:rPr lang="ko-KR" altLang="en-US" dirty="0"/>
              <a:t> 하나만 넣고 검색을 하면 나오도록 코드 설정을 했습니다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화면에 보이는 </a:t>
            </a:r>
            <a:r>
              <a:rPr lang="en-US" altLang="ko-KR" dirty="0"/>
              <a:t>MySQL</a:t>
            </a:r>
            <a:r>
              <a:rPr lang="ko-KR" altLang="en-US" dirty="0"/>
              <a:t>과 </a:t>
            </a:r>
            <a:r>
              <a:rPr lang="ko-KR" altLang="en-US" dirty="0" err="1"/>
              <a:t>엔드포인트를</a:t>
            </a:r>
            <a:r>
              <a:rPr lang="ko-KR" altLang="en-US" dirty="0"/>
              <a:t> 설정해서 연결하는 웹 서버 파일을 생성했습니다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448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웹서버 생성 후 </a:t>
            </a:r>
            <a:r>
              <a:rPr lang="en-US" altLang="ko-KR" dirty="0"/>
              <a:t>putty</a:t>
            </a:r>
            <a:r>
              <a:rPr lang="ko-KR" altLang="en-US" dirty="0"/>
              <a:t>를 사용해 </a:t>
            </a:r>
            <a:r>
              <a:rPr lang="en-US" altLang="ko-KR" dirty="0"/>
              <a:t>bastion host</a:t>
            </a:r>
            <a:r>
              <a:rPr lang="ko-KR" altLang="en-US" dirty="0"/>
              <a:t>에 접속을 하고 </a:t>
            </a:r>
            <a:r>
              <a:rPr lang="en-US" altLang="ko-KR" dirty="0"/>
              <a:t>ssh root </a:t>
            </a:r>
            <a:r>
              <a:rPr lang="ko-KR" altLang="en-US" dirty="0"/>
              <a:t>명령어로 웹서버가 설치될 인스턴스에 접속했습니다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웹서버 인스턴스에 접속해 </a:t>
            </a:r>
            <a:r>
              <a:rPr lang="en-US" altLang="ko-KR" dirty="0"/>
              <a:t>git clone</a:t>
            </a:r>
            <a:r>
              <a:rPr lang="ko-KR" altLang="en-US" dirty="0"/>
              <a:t>으로 </a:t>
            </a:r>
            <a:r>
              <a:rPr lang="en-US" altLang="ko-KR" dirty="0"/>
              <a:t>git</a:t>
            </a:r>
            <a:r>
              <a:rPr lang="ko-KR" altLang="en-US" dirty="0"/>
              <a:t>에 저장된 웹서버 파일을 다운받았습니다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 err="1"/>
              <a:t>stystemctl</a:t>
            </a:r>
            <a:r>
              <a:rPr lang="ko-KR" altLang="en-US" dirty="0"/>
              <a:t>을 이용해 백그라운드에서 자동 실행되도록 하기 위해 </a:t>
            </a:r>
            <a:r>
              <a:rPr lang="en-US" altLang="ko-KR" dirty="0"/>
              <a:t>system </a:t>
            </a:r>
            <a:r>
              <a:rPr lang="ko-KR" altLang="en-US" dirty="0"/>
              <a:t>디렉토리에 </a:t>
            </a:r>
            <a:r>
              <a:rPr lang="en-US" altLang="ko-KR" dirty="0" err="1"/>
              <a:t>node_app.service</a:t>
            </a:r>
            <a:r>
              <a:rPr lang="ko-KR" altLang="en-US" dirty="0"/>
              <a:t>라는 앱을 만든 후 </a:t>
            </a:r>
            <a:r>
              <a:rPr lang="en-US" altLang="ko-KR" dirty="0"/>
              <a:t>node</a:t>
            </a:r>
            <a:r>
              <a:rPr lang="ko-KR" altLang="en-US" dirty="0"/>
              <a:t>를 실행 후 </a:t>
            </a:r>
            <a:r>
              <a:rPr lang="ko-KR" altLang="en-US" dirty="0" err="1"/>
              <a:t>베스천으로</a:t>
            </a:r>
            <a:r>
              <a:rPr lang="ko-KR" altLang="en-US" dirty="0"/>
              <a:t> 돌아와 </a:t>
            </a:r>
            <a:r>
              <a:rPr lang="en-US" altLang="ko-KR" dirty="0"/>
              <a:t>curl </a:t>
            </a:r>
            <a:r>
              <a:rPr lang="ko-KR" altLang="en-US" dirty="0"/>
              <a:t>명령어를 통해 웹서버가 정상적으로 활성화 됐는지 확인해주었습니다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앱에 나와 있는 정보는 </a:t>
            </a:r>
          </a:p>
          <a:p>
            <a:r>
              <a:rPr lang="en-US" altLang="ko-KR" dirty="0"/>
              <a:t>Working Directory </a:t>
            </a:r>
            <a:r>
              <a:rPr lang="ko-KR" altLang="en-US" dirty="0"/>
              <a:t>는 </a:t>
            </a:r>
            <a:r>
              <a:rPr lang="en-US" altLang="ko-KR" dirty="0"/>
              <a:t>app.js </a:t>
            </a:r>
            <a:r>
              <a:rPr lang="ko-KR" altLang="en-US" dirty="0"/>
              <a:t>라는 주 </a:t>
            </a:r>
            <a:r>
              <a:rPr lang="en-US" altLang="ko-KR" dirty="0"/>
              <a:t>JS</a:t>
            </a:r>
            <a:r>
              <a:rPr lang="ko-KR" altLang="en-US" dirty="0"/>
              <a:t>파일이 있는 위치</a:t>
            </a:r>
          </a:p>
          <a:p>
            <a:r>
              <a:rPr lang="en-US" altLang="ko-KR" dirty="0" err="1"/>
              <a:t>execstart</a:t>
            </a:r>
            <a:r>
              <a:rPr lang="ko-KR" altLang="en-US" dirty="0"/>
              <a:t>는 실행할 명령어</a:t>
            </a:r>
          </a:p>
          <a:p>
            <a:r>
              <a:rPr lang="en-US" altLang="ko-KR" dirty="0"/>
              <a:t>restart</a:t>
            </a:r>
            <a:r>
              <a:rPr lang="ko-KR" altLang="en-US" dirty="0"/>
              <a:t>를 넣어서 </a:t>
            </a:r>
            <a:r>
              <a:rPr lang="ko-KR" altLang="en-US" dirty="0" err="1"/>
              <a:t>조건없이</a:t>
            </a:r>
            <a:r>
              <a:rPr lang="ko-KR" altLang="en-US" dirty="0"/>
              <a:t> </a:t>
            </a:r>
            <a:r>
              <a:rPr lang="en-US" altLang="ko-KR" dirty="0"/>
              <a:t>always</a:t>
            </a:r>
            <a:r>
              <a:rPr lang="ko-KR" altLang="en-US" dirty="0"/>
              <a:t>로 사용하게 하는 명령어를 넣었습니다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wantedby</a:t>
            </a:r>
            <a:r>
              <a:rPr lang="ko-KR" altLang="en-US" dirty="0"/>
              <a:t>로 리눅스 </a:t>
            </a:r>
            <a:r>
              <a:rPr lang="ko-KR" altLang="en-US" dirty="0" err="1"/>
              <a:t>켜질때</a:t>
            </a:r>
            <a:r>
              <a:rPr lang="ko-KR" altLang="en-US" dirty="0"/>
              <a:t> 활성화 하도록 앱을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5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24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웹서버 구성을 마치고 </a:t>
            </a:r>
            <a:r>
              <a:rPr lang="ko-KR" altLang="en-US" dirty="0" err="1"/>
              <a:t>오토스케일링</a:t>
            </a:r>
            <a:r>
              <a:rPr lang="ko-KR" altLang="en-US" dirty="0"/>
              <a:t> 그룹을 만들도록 사전준비를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웹서버 인스턴스 </a:t>
            </a:r>
            <a:r>
              <a:rPr lang="en-US" altLang="ko-KR" dirty="0"/>
              <a:t>AMI</a:t>
            </a:r>
            <a:r>
              <a:rPr lang="ko-KR" altLang="en-US" dirty="0"/>
              <a:t>를 만들어 놓고 해당 </a:t>
            </a:r>
            <a:r>
              <a:rPr lang="en-US" altLang="ko-KR" dirty="0"/>
              <a:t>AMI</a:t>
            </a:r>
            <a:r>
              <a:rPr lang="ko-KR" altLang="en-US" dirty="0"/>
              <a:t>로 </a:t>
            </a:r>
            <a:r>
              <a:rPr lang="en-US" altLang="ko-KR" dirty="0"/>
              <a:t>cloud5 tem</a:t>
            </a:r>
            <a:r>
              <a:rPr lang="ko-KR" altLang="en-US" dirty="0" err="1"/>
              <a:t>이라는시작</a:t>
            </a:r>
            <a:r>
              <a:rPr lang="ko-KR" altLang="en-US" dirty="0"/>
              <a:t> 템플릿을 만들고</a:t>
            </a:r>
            <a:r>
              <a:rPr lang="en-US" altLang="ko-KR" dirty="0"/>
              <a:t> </a:t>
            </a:r>
            <a:r>
              <a:rPr lang="ko-KR" altLang="en-US" dirty="0"/>
              <a:t>대상 그룹도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시작 템플릿을 </a:t>
            </a:r>
            <a:r>
              <a:rPr lang="ko-KR" altLang="en-US" dirty="0" err="1"/>
              <a:t>만들때</a:t>
            </a:r>
            <a:r>
              <a:rPr lang="en-US" altLang="ko-KR" dirty="0"/>
              <a:t>,</a:t>
            </a:r>
            <a:r>
              <a:rPr lang="ko-KR" altLang="en-US" dirty="0"/>
              <a:t> 방금 만든 머신 이미지를 사용했으며</a:t>
            </a:r>
          </a:p>
          <a:p>
            <a:r>
              <a:rPr lang="ko-KR" altLang="en-US" dirty="0"/>
              <a:t>인스턴스가 만들어지면 아이디 비밀번호 등을 넣어 자동으로 로그인하도록 하고</a:t>
            </a:r>
          </a:p>
          <a:p>
            <a:r>
              <a:rPr lang="en-US" altLang="ko-KR" dirty="0" err="1"/>
              <a:t>systemctl</a:t>
            </a:r>
            <a:r>
              <a:rPr lang="en-US" altLang="ko-KR" dirty="0"/>
              <a:t> </a:t>
            </a:r>
            <a:r>
              <a:rPr lang="ko-KR" altLang="en-US" dirty="0"/>
              <a:t>데몬 리로드로 만들었던 </a:t>
            </a:r>
            <a:r>
              <a:rPr lang="en-US" altLang="ko-KR" dirty="0"/>
              <a:t>vi</a:t>
            </a:r>
            <a:r>
              <a:rPr lang="ko-KR" altLang="en-US" dirty="0"/>
              <a:t>앱을 업로드 후 시작하도록 설정했습니다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systemctl</a:t>
            </a:r>
            <a:r>
              <a:rPr lang="en-US" altLang="ko-KR" dirty="0"/>
              <a:t> enable </a:t>
            </a:r>
            <a:r>
              <a:rPr lang="ko-KR" altLang="en-US" dirty="0"/>
              <a:t>명령어를 통해 부팅 시 자동 실행 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76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로드밸런서를</a:t>
            </a:r>
            <a:r>
              <a:rPr lang="ko-KR" altLang="en-US" dirty="0"/>
              <a:t> 만들었는데 </a:t>
            </a:r>
            <a:r>
              <a:rPr lang="en-US" altLang="ko-KR" dirty="0"/>
              <a:t>public subnet</a:t>
            </a:r>
            <a:r>
              <a:rPr lang="ko-KR" altLang="en-US" dirty="0"/>
              <a:t>에 접속을 허용하도록 네트워크 매핑을 설정하고</a:t>
            </a:r>
          </a:p>
          <a:p>
            <a:r>
              <a:rPr lang="ko-KR" altLang="en-US" dirty="0"/>
              <a:t>대상그룹으로 웹서버가 있는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접속하도록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9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AUTO SCALING</a:t>
            </a:r>
            <a:r>
              <a:rPr lang="ko-KR" altLang="en-US" dirty="0"/>
              <a:t>을 생성하는데 웹서버가 자동실행되도록 설정된 시작템플릿인 </a:t>
            </a:r>
            <a:r>
              <a:rPr lang="en-US" altLang="ko-KR" dirty="0"/>
              <a:t>cloud5-TEM</a:t>
            </a:r>
            <a:r>
              <a:rPr lang="ko-KR" altLang="en-US" dirty="0"/>
              <a:t>을 시작템플릿으로 선택하고</a:t>
            </a:r>
          </a:p>
          <a:p>
            <a:r>
              <a:rPr lang="en-US" altLang="ko-KR" dirty="0"/>
              <a:t>AUTO SCALING</a:t>
            </a:r>
            <a:r>
              <a:rPr lang="ko-KR" altLang="en-US" dirty="0"/>
              <a:t>이 생성되는 영역은 웹서버가 있는 각각의 가용역영에 있는 </a:t>
            </a:r>
            <a:r>
              <a:rPr lang="en-US" altLang="ko-KR" dirty="0" err="1"/>
              <a:t>pri</a:t>
            </a:r>
            <a:r>
              <a:rPr lang="en-US" altLang="ko-KR" dirty="0"/>
              <a:t> sub</a:t>
            </a:r>
            <a:r>
              <a:rPr lang="ko-KR" altLang="en-US" dirty="0"/>
              <a:t>으로 설정했습니다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98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크기는 테스트를 위해 각각의 가용영역에 있도록 최소로 </a:t>
            </a:r>
            <a:r>
              <a:rPr lang="en-US" altLang="ko-KR" dirty="0"/>
              <a:t>2</a:t>
            </a:r>
            <a:r>
              <a:rPr lang="ko-KR" altLang="en-US" dirty="0"/>
              <a:t>개로 설정을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로드 </a:t>
            </a:r>
            <a:r>
              <a:rPr lang="ko-KR" altLang="en-US" dirty="0" err="1"/>
              <a:t>밸런싱의</a:t>
            </a:r>
            <a:r>
              <a:rPr lang="ko-KR" altLang="en-US" dirty="0"/>
              <a:t> 대상그룹은 아까 </a:t>
            </a:r>
            <a:r>
              <a:rPr lang="ko-KR" altLang="en-US" dirty="0" err="1"/>
              <a:t>준비해뒀던</a:t>
            </a:r>
            <a:r>
              <a:rPr lang="ko-KR" altLang="en-US" dirty="0"/>
              <a:t> 대상그룹으로 설정 후에 생성했습니다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98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AUTO SCALING</a:t>
            </a:r>
            <a:r>
              <a:rPr lang="ko-KR" altLang="en-US" dirty="0"/>
              <a:t>이 활성화된 것을 </a:t>
            </a:r>
            <a:r>
              <a:rPr lang="en-US" altLang="ko-KR" dirty="0"/>
              <a:t>healthy check</a:t>
            </a:r>
            <a:r>
              <a:rPr lang="ko-KR" altLang="en-US" dirty="0"/>
              <a:t> 확인이 뜬 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68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로드밸런서</a:t>
            </a:r>
            <a:r>
              <a:rPr lang="ko-KR" altLang="en-US" dirty="0"/>
              <a:t> </a:t>
            </a:r>
            <a:r>
              <a:rPr lang="en-US" altLang="ko-KR" dirty="0" err="1"/>
              <a:t>dns</a:t>
            </a:r>
            <a:r>
              <a:rPr lang="ko-KR" altLang="en-US" dirty="0"/>
              <a:t>  주소로 웹 서버가 정상가동 되는 것까지 확인 후 마무리 짓겠습니다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</a:t>
            </a:r>
            <a:r>
              <a:rPr lang="ko-KR" altLang="en-US" dirty="0" err="1"/>
              <a:t>최진영님께서</a:t>
            </a:r>
            <a:r>
              <a:rPr lang="ko-KR" altLang="en-US" dirty="0"/>
              <a:t> 발표를 이어가도록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08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최진영입니다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도메인 주소를 활용하여 웹서비스를 구현 뒤 </a:t>
            </a:r>
            <a:r>
              <a:rPr lang="ko-KR" altLang="en-US" dirty="0" err="1"/>
              <a:t>클라우드프론드로</a:t>
            </a:r>
            <a:r>
              <a:rPr lang="ko-KR" altLang="en-US" dirty="0"/>
              <a:t> 배포하고 </a:t>
            </a:r>
            <a:r>
              <a:rPr lang="en-US" altLang="ko-KR" dirty="0"/>
              <a:t>WAF</a:t>
            </a:r>
            <a:r>
              <a:rPr lang="ko-KR" altLang="en-US" dirty="0"/>
              <a:t>를 통해 보안을 </a:t>
            </a:r>
            <a:r>
              <a:rPr lang="ko-KR" altLang="en-US" dirty="0" err="1"/>
              <a:t>강화시켰습니다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과정을 발표하겠습니다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85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  <a:r>
              <a:rPr lang="ko-KR" altLang="en-US" dirty="0"/>
              <a:t>서비스를 이용하기 위해 </a:t>
            </a:r>
            <a:r>
              <a:rPr lang="en-US" altLang="ko-KR" dirty="0"/>
              <a:t>route53</a:t>
            </a:r>
            <a:r>
              <a:rPr lang="ko-KR" altLang="en-US" dirty="0"/>
              <a:t>을 사용하겠습니다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라우트</a:t>
            </a:r>
            <a:r>
              <a:rPr lang="en-US" altLang="ko-KR" dirty="0"/>
              <a:t>53</a:t>
            </a:r>
            <a:r>
              <a:rPr lang="ko-KR" altLang="en-US" dirty="0"/>
              <a:t>에서 퍼블릭 호스팅 영역을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영역을 생성하려면 도메인 주소가 있어야 하는데</a:t>
            </a:r>
            <a:r>
              <a:rPr lang="en-US" altLang="ko-KR" dirty="0"/>
              <a:t>, </a:t>
            </a:r>
            <a:r>
              <a:rPr lang="ko-KR" altLang="en-US" dirty="0"/>
              <a:t>저희는 호스팅</a:t>
            </a:r>
            <a:r>
              <a:rPr lang="en-US" altLang="ko-KR" dirty="0" err="1"/>
              <a:t>kr</a:t>
            </a:r>
            <a:r>
              <a:rPr lang="ko-KR" altLang="en-US" dirty="0"/>
              <a:t>에서 저희 팀이름인 </a:t>
            </a:r>
            <a:r>
              <a:rPr lang="en-US" altLang="ko-KR" dirty="0"/>
              <a:t>cloud5.kr</a:t>
            </a:r>
            <a:r>
              <a:rPr lang="ko-KR" altLang="en-US" dirty="0"/>
              <a:t>을 구매하여 </a:t>
            </a:r>
            <a:r>
              <a:rPr lang="en-US" altLang="ko-KR" dirty="0"/>
              <a:t>cloud5.kr</a:t>
            </a:r>
            <a:r>
              <a:rPr lang="ko-KR" altLang="en-US" dirty="0"/>
              <a:t>이라는 호스팅 영역을 생성하였습니다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59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도메인 </a:t>
            </a:r>
            <a:r>
              <a:rPr lang="en-US" altLang="ko-KR" dirty="0"/>
              <a:t>cloud5.kr</a:t>
            </a:r>
            <a:r>
              <a:rPr lang="ko-KR" altLang="en-US" dirty="0"/>
              <a:t>에 대한 퍼블릭 인증서를 받습니다</a:t>
            </a:r>
            <a:r>
              <a:rPr lang="en-US" altLang="ko-KR" dirty="0"/>
              <a:t>. CLOUDFRONT</a:t>
            </a:r>
            <a:r>
              <a:rPr lang="ko-KR" altLang="en-US" dirty="0"/>
              <a:t>라는 글로벌 서비스에 필요한 인증서이기 때문에 </a:t>
            </a:r>
            <a:r>
              <a:rPr lang="ko-KR" altLang="en-US" dirty="0" err="1"/>
              <a:t>리전은</a:t>
            </a:r>
            <a:r>
              <a:rPr lang="ko-KR" altLang="en-US" dirty="0"/>
              <a:t> 버지니아 북부로 선택합니다</a:t>
            </a:r>
            <a:r>
              <a:rPr lang="en-US" altLang="ko-KR" dirty="0"/>
              <a:t>.</a:t>
            </a:r>
            <a:r>
              <a:rPr lang="ko-KR" altLang="en-US" dirty="0"/>
              <a:t> 이름은 </a:t>
            </a:r>
            <a:r>
              <a:rPr lang="en-US" altLang="ko-KR" dirty="0"/>
              <a:t>www.cloud5.kr </a:t>
            </a:r>
            <a:r>
              <a:rPr lang="ko-KR" altLang="en-US" dirty="0"/>
              <a:t>과 *</a:t>
            </a:r>
            <a:r>
              <a:rPr lang="en-US" altLang="ko-KR" dirty="0"/>
              <a:t>.cloud.kr</a:t>
            </a:r>
            <a:r>
              <a:rPr lang="ko-KR" altLang="en-US" dirty="0"/>
              <a:t>로 요청합니다</a:t>
            </a:r>
            <a:r>
              <a:rPr lang="en-US" altLang="ko-KR" dirty="0"/>
              <a:t>. </a:t>
            </a:r>
            <a:r>
              <a:rPr lang="ko-KR" altLang="en-US" dirty="0"/>
              <a:t>발급됨으로 상태가 변경되면 </a:t>
            </a:r>
            <a:r>
              <a:rPr lang="en-US" altLang="ko-KR" dirty="0"/>
              <a:t>cloud5.kr </a:t>
            </a:r>
            <a:r>
              <a:rPr lang="ko-KR" altLang="en-US" dirty="0"/>
              <a:t>호스팅 영역안에 </a:t>
            </a:r>
            <a:r>
              <a:rPr lang="en-US" altLang="ko-KR" dirty="0"/>
              <a:t>CNAME </a:t>
            </a:r>
            <a:r>
              <a:rPr lang="ko-KR" altLang="en-US" dirty="0"/>
              <a:t>이라는 레코드가 추가됩니다</a:t>
            </a:r>
            <a:r>
              <a:rPr lang="en-US" altLang="ko-KR" dirty="0"/>
              <a:t>. CNAME </a:t>
            </a:r>
            <a:r>
              <a:rPr lang="ko-KR" altLang="en-US" dirty="0"/>
              <a:t>레코드란</a:t>
            </a:r>
            <a:r>
              <a:rPr lang="en-US" altLang="ko-KR" dirty="0"/>
              <a:t> </a:t>
            </a:r>
            <a:r>
              <a:rPr lang="ko-KR" altLang="en-US" dirty="0"/>
              <a:t>도메인을 별칭을 부여한 다른 도메인에 매핑해주는 레코드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28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인증서가 발급되었으니 </a:t>
            </a:r>
            <a:r>
              <a:rPr lang="en-US" altLang="ko-KR" dirty="0" err="1"/>
              <a:t>Cloudfront</a:t>
            </a:r>
            <a:r>
              <a:rPr lang="ko-KR" altLang="en-US" dirty="0"/>
              <a:t>를 생성하겠습니다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저희의 도면상 원본 도메인은 </a:t>
            </a:r>
            <a:r>
              <a:rPr lang="en-US" altLang="ko-KR" dirty="0"/>
              <a:t>ALB</a:t>
            </a:r>
            <a:r>
              <a:rPr lang="ko-KR" altLang="en-US" dirty="0"/>
              <a:t>이고 대체 도메인의 </a:t>
            </a:r>
            <a:r>
              <a:rPr lang="en-US" altLang="ko-KR" dirty="0" err="1"/>
              <a:t>cname</a:t>
            </a:r>
            <a:r>
              <a:rPr lang="ko-KR" altLang="en-US" dirty="0"/>
              <a:t>으로는 </a:t>
            </a:r>
            <a:r>
              <a:rPr lang="en-US" altLang="ko-KR" dirty="0" err="1"/>
              <a:t>acm</a:t>
            </a:r>
            <a:r>
              <a:rPr lang="ko-KR" altLang="en-US" dirty="0"/>
              <a:t>에서 설정했던 </a:t>
            </a:r>
            <a:r>
              <a:rPr lang="en-US" altLang="ko-KR" dirty="0"/>
              <a:t>www.</a:t>
            </a:r>
            <a:r>
              <a:rPr lang="ko-KR" altLang="en-US" dirty="0"/>
              <a:t>과 *</a:t>
            </a:r>
            <a:r>
              <a:rPr lang="en-US" altLang="ko-KR" dirty="0"/>
              <a:t>.</a:t>
            </a:r>
            <a:r>
              <a:rPr lang="ko-KR" altLang="en-US" dirty="0"/>
              <a:t>을 작성하고 발급받은 </a:t>
            </a:r>
            <a:r>
              <a:rPr lang="en-US" altLang="ko-KR" dirty="0"/>
              <a:t>cloud5.kr </a:t>
            </a:r>
            <a:r>
              <a:rPr lang="ko-KR" altLang="en-US" dirty="0"/>
              <a:t>인증서를 선택한 후 </a:t>
            </a:r>
            <a:r>
              <a:rPr lang="en-US" altLang="ko-KR" dirty="0" err="1"/>
              <a:t>cloudfront</a:t>
            </a:r>
            <a:r>
              <a:rPr lang="ko-KR" altLang="en-US" dirty="0"/>
              <a:t>를 배포합니다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7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팀소개부터 드리겠습니다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저희 </a:t>
            </a:r>
            <a:r>
              <a:rPr lang="ko-KR" altLang="en-US" dirty="0" err="1"/>
              <a:t>팀명은</a:t>
            </a:r>
            <a:r>
              <a:rPr lang="ko-KR" altLang="en-US" dirty="0"/>
              <a:t> 클라우드 </a:t>
            </a:r>
            <a:r>
              <a:rPr lang="en-US" altLang="ko-KR" dirty="0"/>
              <a:t>5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팀원들 하단에 표기된 서비스를 사용하여 프로젝트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85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라우터</a:t>
            </a:r>
            <a:r>
              <a:rPr lang="en-US" altLang="ko-KR" dirty="0"/>
              <a:t>53</a:t>
            </a:r>
            <a:r>
              <a:rPr lang="ko-KR" altLang="en-US" dirty="0"/>
              <a:t>에 돌아가 </a:t>
            </a:r>
            <a:r>
              <a:rPr lang="en-US" altLang="ko-KR" dirty="0" err="1"/>
              <a:t>cloudfront</a:t>
            </a:r>
            <a:r>
              <a:rPr lang="en-US" altLang="ko-KR" dirty="0"/>
              <a:t> </a:t>
            </a:r>
            <a:r>
              <a:rPr lang="ko-KR" altLang="en-US" dirty="0"/>
              <a:t>대한 별칭을 </a:t>
            </a:r>
            <a:r>
              <a:rPr lang="en-US" altLang="ko-KR" dirty="0"/>
              <a:t>www.cloud5.kr</a:t>
            </a:r>
            <a:r>
              <a:rPr lang="ko-KR" altLang="en-US" dirty="0"/>
              <a:t>로 설정하였습니다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66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접속이 잘 되는지 확인해보았습니다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접속은 성공하였고 </a:t>
            </a:r>
            <a:r>
              <a:rPr lang="en-US" altLang="ko-KR" dirty="0" err="1"/>
              <a:t>acm</a:t>
            </a:r>
            <a:r>
              <a:rPr lang="en-US" altLang="ko-KR" dirty="0"/>
              <a:t> </a:t>
            </a:r>
            <a:r>
              <a:rPr lang="ko-KR" altLang="en-US" dirty="0"/>
              <a:t>인증서 덕분에 이 연결은 안전합니다 라는 메시지가 뜹니다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578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마지막을 최종보안을 위하여 사용하는데 </a:t>
            </a:r>
            <a:r>
              <a:rPr lang="en-US" altLang="ko-KR" dirty="0"/>
              <a:t>WAF</a:t>
            </a:r>
            <a:r>
              <a:rPr lang="ko-KR" altLang="en-US" dirty="0"/>
              <a:t>를 사용하겠습니다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CDN </a:t>
            </a:r>
            <a:r>
              <a:rPr lang="ko-KR" altLang="en-US" dirty="0"/>
              <a:t>서비스에서 지정할 수 있는 </a:t>
            </a:r>
            <a:r>
              <a:rPr lang="en-US" altLang="ko-KR" dirty="0" err="1"/>
              <a:t>waf</a:t>
            </a:r>
            <a:r>
              <a:rPr lang="ko-KR" altLang="en-US" dirty="0"/>
              <a:t>로 총 세가지 코어보호</a:t>
            </a:r>
            <a:r>
              <a:rPr lang="en-US" altLang="ko-KR" dirty="0"/>
              <a:t>, SQL protection, rate </a:t>
            </a:r>
            <a:r>
              <a:rPr lang="en-US" altLang="ko-KR" dirty="0" err="1"/>
              <a:t>miniting</a:t>
            </a:r>
            <a:r>
              <a:rPr lang="ko-KR" altLang="en-US" dirty="0"/>
              <a:t>을 설정합니다</a:t>
            </a:r>
            <a:r>
              <a:rPr lang="en-US" altLang="ko-KR" dirty="0"/>
              <a:t>. (PT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</a:p>
          <a:p>
            <a:endParaRPr lang="en-US" altLang="ko-KR" baseline="-25000" dirty="0"/>
          </a:p>
          <a:p>
            <a:r>
              <a:rPr lang="en-US" altLang="ko-KR" baseline="-25000" dirty="0"/>
              <a:t>/ </a:t>
            </a:r>
            <a:r>
              <a:rPr lang="ko-KR" altLang="en-US" baseline="-25000" dirty="0"/>
              <a:t>시간 넉넉하면 세가지 설명까지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02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OWASP(Open Web Application Security Project)</a:t>
            </a:r>
            <a:r>
              <a:rPr lang="ko-KR" altLang="en-US" dirty="0"/>
              <a:t>에서 선정한 오픈소스 웹 애플리케이션 보안을 사용할 수 있는 </a:t>
            </a:r>
            <a:r>
              <a:rPr lang="en-US" altLang="ko-KR" dirty="0"/>
              <a:t>core rule set</a:t>
            </a:r>
            <a:r>
              <a:rPr lang="ko-KR" altLang="en-US" dirty="0"/>
              <a:t>을 설정하기 위한 </a:t>
            </a:r>
            <a:r>
              <a:rPr lang="en-US" altLang="ko-KR" dirty="0" err="1"/>
              <a:t>waf</a:t>
            </a:r>
            <a:r>
              <a:rPr lang="ko-KR" altLang="en-US" dirty="0"/>
              <a:t>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OWASP</a:t>
            </a:r>
            <a:r>
              <a:rPr lang="ko-KR" altLang="en-US" dirty="0"/>
              <a:t>는 가장 큰 오픈소스 웹 애플리케이션 보안 프로젝트로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웹 애플리케이션 취약점 중에서 빈도가 많이 발생하고</a:t>
            </a:r>
            <a:r>
              <a:rPr lang="en-US" altLang="ko-KR" dirty="0"/>
              <a:t>, </a:t>
            </a:r>
            <a:r>
              <a:rPr lang="ko-KR" altLang="en-US" dirty="0"/>
              <a:t>보안상 영향을 크게 줄 수 있는 것들 </a:t>
            </a:r>
            <a:r>
              <a:rPr lang="en-US" altLang="ko-KR" dirty="0"/>
              <a:t>10</a:t>
            </a:r>
            <a:r>
              <a:rPr lang="ko-KR" altLang="en-US" dirty="0"/>
              <a:t>가지를 선정한 문서입니다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최근 </a:t>
            </a:r>
            <a:r>
              <a:rPr lang="en-US" altLang="ko-KR" dirty="0"/>
              <a:t>10</a:t>
            </a:r>
            <a:r>
              <a:rPr lang="ko-KR" altLang="en-US" dirty="0"/>
              <a:t>가지는 </a:t>
            </a:r>
            <a:r>
              <a:rPr lang="ko-KR" altLang="en-US" dirty="0" err="1"/>
              <a:t>인젝션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인증 및 세션관리 취약점  보안설정 오류 공격 방어 취약점이 있고 취약한 접근 제어와 취약한 </a:t>
            </a:r>
            <a:r>
              <a:rPr lang="en-US" altLang="ko-KR" dirty="0"/>
              <a:t>API</a:t>
            </a:r>
            <a:r>
              <a:rPr lang="ko-KR" altLang="en-US" dirty="0"/>
              <a:t>는 신규로 선정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</a:t>
            </a:r>
            <a:r>
              <a:rPr lang="en-US" altLang="ko-KR" dirty="0"/>
              <a:t>core rule set </a:t>
            </a:r>
            <a:r>
              <a:rPr lang="en-US" altLang="ko-KR" dirty="0" err="1"/>
              <a:t>waf</a:t>
            </a:r>
            <a:r>
              <a:rPr lang="ko-KR" altLang="en-US" dirty="0"/>
              <a:t>를 </a:t>
            </a:r>
            <a:r>
              <a:rPr lang="en-US" altLang="ko-KR" dirty="0" err="1"/>
              <a:t>alb</a:t>
            </a:r>
            <a:r>
              <a:rPr lang="ko-KR" altLang="en-US" dirty="0"/>
              <a:t>와 연결했습니다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</a:t>
            </a:r>
            <a:r>
              <a:rPr lang="en-US" altLang="ko-KR" dirty="0" err="1"/>
              <a:t>alb</a:t>
            </a:r>
            <a:r>
              <a:rPr lang="ko-KR" altLang="en-US" dirty="0"/>
              <a:t>와 </a:t>
            </a:r>
            <a:r>
              <a:rPr lang="en-US" altLang="ko-KR" dirty="0" err="1"/>
              <a:t>cloudfront</a:t>
            </a:r>
            <a:r>
              <a:rPr lang="en-US" altLang="ko-KR" dirty="0"/>
              <a:t> </a:t>
            </a:r>
            <a:r>
              <a:rPr lang="ko-KR" altLang="en-US" dirty="0"/>
              <a:t>앞에 </a:t>
            </a:r>
            <a:r>
              <a:rPr lang="en-US" altLang="ko-KR" dirty="0" err="1"/>
              <a:t>waf</a:t>
            </a:r>
            <a:r>
              <a:rPr lang="ko-KR" altLang="en-US" dirty="0"/>
              <a:t>를 설정하여 이중 보안까지 하였습니다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96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음성데이터의 </a:t>
            </a:r>
            <a:r>
              <a:rPr lang="en-US" altLang="ko-KR" dirty="0"/>
              <a:t>DB </a:t>
            </a:r>
            <a:r>
              <a:rPr lang="ko-KR" altLang="en-US" dirty="0"/>
              <a:t>삽입 자동화 부분을 발표할 강태완입니다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5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보이시는 도면과 같은 순서로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첫번째 </a:t>
            </a:r>
            <a:r>
              <a:rPr lang="en-US" altLang="ko-KR" dirty="0"/>
              <a:t>S3</a:t>
            </a:r>
            <a:r>
              <a:rPr lang="ko-KR" altLang="en-US" dirty="0"/>
              <a:t>버킷에 음성데이터가 업로드 되면 첫번째 람다를 통해서 </a:t>
            </a:r>
            <a:r>
              <a:rPr lang="ko-KR" altLang="en-US" dirty="0" err="1"/>
              <a:t>트랜스크라이브가</a:t>
            </a:r>
            <a:r>
              <a:rPr lang="ko-KR" altLang="en-US" dirty="0"/>
              <a:t> 호출되어 음성데이터를 </a:t>
            </a:r>
            <a:r>
              <a:rPr lang="ko-KR" altLang="en-US" dirty="0" err="1"/>
              <a:t>텍스트화합니다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텍스트 데이터가 두번째 </a:t>
            </a:r>
            <a:r>
              <a:rPr lang="en-US" altLang="ko-KR" dirty="0"/>
              <a:t>S3</a:t>
            </a:r>
            <a:r>
              <a:rPr lang="ko-KR" altLang="en-US" dirty="0"/>
              <a:t>버킷에 </a:t>
            </a:r>
            <a:r>
              <a:rPr lang="ko-KR" altLang="en-US" dirty="0" err="1"/>
              <a:t>업로드되면</a:t>
            </a:r>
            <a:r>
              <a:rPr lang="ko-KR" altLang="en-US" dirty="0"/>
              <a:t> 두번째 람다를 통해서 </a:t>
            </a:r>
            <a:r>
              <a:rPr lang="ko-KR" altLang="en-US" dirty="0" err="1"/>
              <a:t>컴프리핸드가</a:t>
            </a:r>
            <a:r>
              <a:rPr lang="ko-KR" altLang="en-US" dirty="0"/>
              <a:t> 호출되어 키</a:t>
            </a:r>
            <a:r>
              <a:rPr lang="en-US" altLang="ko-KR" dirty="0"/>
              <a:t>/</a:t>
            </a:r>
            <a:r>
              <a:rPr lang="ko-KR" altLang="en-US" dirty="0" err="1"/>
              <a:t>밸류</a:t>
            </a:r>
            <a:r>
              <a:rPr lang="ko-KR" altLang="en-US" dirty="0"/>
              <a:t> 값을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추출된 키</a:t>
            </a:r>
            <a:r>
              <a:rPr lang="en-US" altLang="ko-KR" dirty="0"/>
              <a:t>/</a:t>
            </a:r>
            <a:r>
              <a:rPr lang="ko-KR" altLang="en-US" dirty="0" err="1"/>
              <a:t>밸류</a:t>
            </a:r>
            <a:r>
              <a:rPr lang="ko-KR" altLang="en-US" dirty="0"/>
              <a:t> 값이 세번째 </a:t>
            </a:r>
            <a:r>
              <a:rPr lang="en-US" altLang="ko-KR" dirty="0"/>
              <a:t>S3</a:t>
            </a:r>
            <a:r>
              <a:rPr lang="ko-KR" altLang="en-US" dirty="0"/>
              <a:t>버킷에 </a:t>
            </a:r>
            <a:r>
              <a:rPr lang="ko-KR" altLang="en-US" dirty="0" err="1"/>
              <a:t>업로드되면</a:t>
            </a:r>
            <a:r>
              <a:rPr lang="ko-KR" altLang="en-US" dirty="0"/>
              <a:t> 세번째 람다를 통해서 </a:t>
            </a:r>
            <a:r>
              <a:rPr lang="en-US" altLang="ko-KR" dirty="0"/>
              <a:t>RDS</a:t>
            </a:r>
            <a:r>
              <a:rPr lang="ko-KR" altLang="en-US" dirty="0"/>
              <a:t>의 테이블에 삽입됩니다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859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</a:t>
            </a:r>
            <a:r>
              <a:rPr lang="ko-KR" altLang="en-US" dirty="0" err="1"/>
              <a:t>트랜스크라이브를</a:t>
            </a:r>
            <a:r>
              <a:rPr lang="ko-KR" altLang="en-US" dirty="0"/>
              <a:t> 사용하여 음성데이터를 </a:t>
            </a:r>
            <a:r>
              <a:rPr lang="ko-KR" altLang="en-US" dirty="0" err="1"/>
              <a:t>텍스트화하는</a:t>
            </a:r>
            <a:r>
              <a:rPr lang="ko-KR" altLang="en-US" dirty="0"/>
              <a:t> 자동화 서비스를 위해서 람다를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람다 생성에 앞서 사전준비로 </a:t>
            </a:r>
            <a:r>
              <a:rPr lang="en-US" altLang="ko-KR" dirty="0"/>
              <a:t>S3 </a:t>
            </a:r>
            <a:r>
              <a:rPr lang="ko-KR" altLang="en-US" dirty="0"/>
              <a:t>버킷과 </a:t>
            </a:r>
            <a:r>
              <a:rPr lang="en-US" altLang="ko-KR" dirty="0"/>
              <a:t>IAM </a:t>
            </a:r>
            <a:r>
              <a:rPr lang="ko-KR" altLang="en-US" dirty="0"/>
              <a:t>역할을 생성해줍니다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IAM </a:t>
            </a:r>
            <a:r>
              <a:rPr lang="ko-KR" altLang="en-US" dirty="0"/>
              <a:t>역할에는 </a:t>
            </a:r>
            <a:r>
              <a:rPr lang="ko-KR" altLang="en-US" dirty="0" err="1"/>
              <a:t>트랜스크라이브를</a:t>
            </a:r>
            <a:r>
              <a:rPr lang="ko-KR" altLang="en-US" dirty="0"/>
              <a:t> 호출하기 위해서 </a:t>
            </a:r>
            <a:r>
              <a:rPr lang="ko-KR" altLang="en-US" dirty="0" err="1"/>
              <a:t>트랜스크라이브</a:t>
            </a:r>
            <a:r>
              <a:rPr lang="ko-KR" altLang="en-US" dirty="0"/>
              <a:t> 풀 </a:t>
            </a:r>
            <a:r>
              <a:rPr lang="ko-KR" altLang="en-US" dirty="0" err="1"/>
              <a:t>엑세스</a:t>
            </a:r>
            <a:r>
              <a:rPr lang="ko-KR" altLang="en-US" dirty="0"/>
              <a:t> 정책이 </a:t>
            </a:r>
            <a:r>
              <a:rPr lang="ko-KR" altLang="en-US" dirty="0" err="1"/>
              <a:t>연결되어야합니다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70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생성한 역할을 첫번째 람다에 연결해줍니다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음성데이터가 </a:t>
            </a:r>
            <a:r>
              <a:rPr lang="ko-KR" altLang="en-US" dirty="0" err="1"/>
              <a:t>업로드되는</a:t>
            </a:r>
            <a:r>
              <a:rPr lang="ko-KR" altLang="en-US" dirty="0"/>
              <a:t> 첫번째 </a:t>
            </a:r>
            <a:r>
              <a:rPr lang="en-US" altLang="ko-KR" dirty="0"/>
              <a:t>S3</a:t>
            </a:r>
            <a:r>
              <a:rPr lang="ko-KR" altLang="en-US" dirty="0"/>
              <a:t>버킷을 트리거로 추가합니다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 후 람다 코드를 작성합니다</a:t>
            </a:r>
            <a:r>
              <a:rPr lang="en-US" altLang="ko-KR" dirty="0"/>
              <a:t>. </a:t>
            </a:r>
            <a:r>
              <a:rPr lang="ko-KR" altLang="en-US" dirty="0"/>
              <a:t>코드는 </a:t>
            </a:r>
            <a:r>
              <a:rPr lang="ko-KR" altLang="en-US" dirty="0" err="1"/>
              <a:t>파이썬으로</a:t>
            </a:r>
            <a:r>
              <a:rPr lang="ko-KR" altLang="en-US" dirty="0"/>
              <a:t> 작성하였습니다</a:t>
            </a:r>
            <a:r>
              <a:rPr lang="en-US" altLang="ko-KR" dirty="0"/>
              <a:t>. </a:t>
            </a:r>
            <a:r>
              <a:rPr lang="ko-KR" altLang="en-US" dirty="0"/>
              <a:t>음성을 영어로 지정하였고 한글로도 변경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mp3, mp4</a:t>
            </a:r>
            <a:r>
              <a:rPr lang="ko-KR" altLang="en-US" dirty="0"/>
              <a:t>등 다양한 음성파일 형식을 선택하여 작업할 수 있습니다</a:t>
            </a:r>
            <a:r>
              <a:rPr lang="en-US" altLang="ko-KR" dirty="0"/>
              <a:t>. </a:t>
            </a:r>
            <a:r>
              <a:rPr lang="ko-KR" altLang="en-US" dirty="0"/>
              <a:t>저희는 현재 구현 가능한 모든 포맷을 넣었습니다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423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실행 결과입니다</a:t>
            </a:r>
            <a:r>
              <a:rPr lang="en-US" altLang="ko-KR" dirty="0"/>
              <a:t>. </a:t>
            </a:r>
            <a:r>
              <a:rPr lang="ko-KR" altLang="en-US" dirty="0"/>
              <a:t>음성파일이 </a:t>
            </a:r>
            <a:r>
              <a:rPr lang="ko-KR" altLang="en-US" dirty="0" err="1"/>
              <a:t>업로드되면</a:t>
            </a:r>
            <a:r>
              <a:rPr lang="ko-KR" altLang="en-US" dirty="0"/>
              <a:t> </a:t>
            </a:r>
            <a:r>
              <a:rPr lang="ko-KR" altLang="en-US" dirty="0" err="1"/>
              <a:t>트랜스크라이브</a:t>
            </a:r>
            <a:r>
              <a:rPr lang="ko-KR" altLang="en-US" dirty="0"/>
              <a:t> 작업이 시작하고 </a:t>
            </a:r>
            <a:r>
              <a:rPr lang="ko-KR" altLang="en-US" dirty="0" err="1"/>
              <a:t>이와같이</a:t>
            </a:r>
            <a:r>
              <a:rPr lang="ko-KR" altLang="en-US" dirty="0"/>
              <a:t> </a:t>
            </a:r>
            <a:r>
              <a:rPr lang="en-US" altLang="ko-KR" dirty="0" err="1"/>
              <a:t>json</a:t>
            </a:r>
            <a:r>
              <a:rPr lang="ko-KR" altLang="en-US" dirty="0"/>
              <a:t>형태의 텍스트파일로 저장됩니다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 다음 두번째 람다를 생성하여 위 데이터에서 본문 내용만 추출한 후 </a:t>
            </a:r>
            <a:r>
              <a:rPr lang="ko-KR" altLang="en-US" dirty="0" err="1"/>
              <a:t>컴프리핸드</a:t>
            </a:r>
            <a:r>
              <a:rPr lang="ko-KR" altLang="en-US" dirty="0"/>
              <a:t> 서비스를 호출해서 키</a:t>
            </a:r>
            <a:r>
              <a:rPr lang="en-US" altLang="ko-KR" dirty="0"/>
              <a:t>/</a:t>
            </a:r>
            <a:r>
              <a:rPr lang="ko-KR" altLang="en-US" dirty="0" err="1"/>
              <a:t>밸류</a:t>
            </a:r>
            <a:r>
              <a:rPr lang="ko-KR" altLang="en-US" dirty="0"/>
              <a:t> 값으로 이뤄진 텍스트 파일을 저장할 것입니다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644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 </a:t>
            </a:r>
            <a:r>
              <a:rPr lang="ko-KR" altLang="en-US" dirty="0" err="1"/>
              <a:t>밸류</a:t>
            </a:r>
            <a:r>
              <a:rPr lang="ko-KR" altLang="en-US" dirty="0"/>
              <a:t> 값이 추출된 텍스트파일이 저장될 세번째 </a:t>
            </a:r>
            <a:r>
              <a:rPr lang="en-US" altLang="ko-KR" dirty="0"/>
              <a:t>S3 </a:t>
            </a:r>
            <a:r>
              <a:rPr lang="ko-KR" altLang="en-US" dirty="0"/>
              <a:t>버킷을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두번째 람다에 연결될 </a:t>
            </a:r>
            <a:r>
              <a:rPr lang="en-US" altLang="ko-KR" dirty="0"/>
              <a:t>IAM </a:t>
            </a:r>
            <a:r>
              <a:rPr lang="ko-KR" altLang="en-US" dirty="0"/>
              <a:t>역할을 생성합니다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IAM </a:t>
            </a:r>
            <a:r>
              <a:rPr lang="ko-KR" altLang="en-US" dirty="0"/>
              <a:t>역할에는 </a:t>
            </a:r>
            <a:r>
              <a:rPr lang="ko-KR" altLang="en-US" dirty="0" err="1"/>
              <a:t>컴프리핸드를</a:t>
            </a:r>
            <a:r>
              <a:rPr lang="ko-KR" altLang="en-US" dirty="0"/>
              <a:t> 호출하기 위해서 </a:t>
            </a:r>
            <a:r>
              <a:rPr lang="ko-KR" altLang="en-US" dirty="0" err="1"/>
              <a:t>컴프리핸드</a:t>
            </a:r>
            <a:r>
              <a:rPr lang="ko-KR" altLang="en-US" dirty="0"/>
              <a:t> 풀 </a:t>
            </a:r>
            <a:r>
              <a:rPr lang="ko-KR" altLang="en-US" dirty="0" err="1"/>
              <a:t>엑세스</a:t>
            </a:r>
            <a:r>
              <a:rPr lang="ko-KR" altLang="en-US" dirty="0"/>
              <a:t> 정책이 연결되어야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961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플랜은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고객과의 전화예약을 자동으로 데이터베이스화하고</a:t>
            </a:r>
            <a:endParaRPr lang="en-US" altLang="ko-KR" dirty="0"/>
          </a:p>
          <a:p>
            <a:r>
              <a:rPr lang="ko-KR" altLang="en-US" dirty="0"/>
              <a:t>이를 웹페이지에서 접속해서 예약정보를 검색까지 가능하도록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350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생성한 역할을 두번째 람다에 연결해줍니다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Json</a:t>
            </a:r>
            <a:r>
              <a:rPr lang="ko-KR" altLang="en-US" dirty="0"/>
              <a:t>형태의 텍스트가 저장되는 두번째 </a:t>
            </a:r>
            <a:r>
              <a:rPr lang="en-US" altLang="ko-KR" dirty="0"/>
              <a:t>s3</a:t>
            </a:r>
            <a:r>
              <a:rPr lang="ko-KR" altLang="en-US" dirty="0"/>
              <a:t>버킷을 </a:t>
            </a:r>
            <a:r>
              <a:rPr lang="ko-KR" altLang="en-US" dirty="0" err="1"/>
              <a:t>트리거설정을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키</a:t>
            </a:r>
            <a:r>
              <a:rPr lang="en-US" altLang="ko-KR" dirty="0"/>
              <a:t>/</a:t>
            </a:r>
            <a:r>
              <a:rPr lang="ko-KR" altLang="en-US" dirty="0" err="1"/>
              <a:t>밸류</a:t>
            </a:r>
            <a:r>
              <a:rPr lang="ko-KR" altLang="en-US" dirty="0"/>
              <a:t> 값을 추출하여 </a:t>
            </a:r>
            <a:r>
              <a:rPr lang="en-US" altLang="ko-KR" dirty="0"/>
              <a:t>s3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후 </a:t>
            </a:r>
            <a:r>
              <a:rPr lang="ko-KR" altLang="en-US" dirty="0" err="1"/>
              <a:t>컴프리핸드를</a:t>
            </a:r>
            <a:r>
              <a:rPr lang="ko-KR" altLang="en-US" dirty="0"/>
              <a:t> 호출할 람다 코드를 작성합니다</a:t>
            </a:r>
            <a:r>
              <a:rPr lang="en-US" altLang="ko-KR" dirty="0"/>
              <a:t>. </a:t>
            </a:r>
            <a:r>
              <a:rPr lang="ko-KR" altLang="en-US" dirty="0"/>
              <a:t>위 코드는 </a:t>
            </a:r>
            <a:r>
              <a:rPr lang="en-US" altLang="ko-KR" dirty="0"/>
              <a:t>type / text</a:t>
            </a:r>
            <a:r>
              <a:rPr lang="ko-KR" altLang="en-US" dirty="0"/>
              <a:t>를 키 </a:t>
            </a:r>
            <a:r>
              <a:rPr lang="en-US" altLang="ko-KR" dirty="0"/>
              <a:t>/ </a:t>
            </a:r>
            <a:r>
              <a:rPr lang="ko-KR" altLang="en-US" dirty="0" err="1"/>
              <a:t>밸류</a:t>
            </a:r>
            <a:r>
              <a:rPr lang="ko-KR" altLang="en-US" dirty="0"/>
              <a:t> 값으로 하여 텍스트를 추출합니다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8328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실행 결과입니다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앞선 텍스트파일의 본문이 업로드 되면 람다가 실행되고 해당 텍스트에서</a:t>
            </a:r>
          </a:p>
          <a:p>
            <a:r>
              <a:rPr lang="ko-KR" altLang="en-US" dirty="0"/>
              <a:t>다음과 같이 </a:t>
            </a:r>
            <a:r>
              <a:rPr lang="en-US" altLang="ko-KR" dirty="0"/>
              <a:t>type / text</a:t>
            </a:r>
            <a:r>
              <a:rPr lang="ko-KR" altLang="en-US" dirty="0"/>
              <a:t>를 키</a:t>
            </a:r>
            <a:r>
              <a:rPr lang="en-US" altLang="ko-KR" dirty="0"/>
              <a:t>/</a:t>
            </a:r>
            <a:r>
              <a:rPr lang="ko-KR" altLang="en-US" dirty="0" err="1"/>
              <a:t>밸류</a:t>
            </a:r>
            <a:r>
              <a:rPr lang="ko-KR" altLang="en-US" dirty="0"/>
              <a:t> 값으로 데이터 추출합니다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세번째 람다를 생성하여 이렇게 추출된 데이터를 자동으로 </a:t>
            </a:r>
            <a:r>
              <a:rPr lang="en-US" altLang="ko-KR" dirty="0" err="1"/>
              <a:t>rds</a:t>
            </a:r>
            <a:r>
              <a:rPr lang="ko-KR" altLang="en-US" dirty="0"/>
              <a:t>에 연결하여 테이블에 삽입하겠습니다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612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앞과 동일하게 </a:t>
            </a:r>
            <a:r>
              <a:rPr lang="en-US" altLang="ko-KR" dirty="0"/>
              <a:t>IAM</a:t>
            </a:r>
            <a:r>
              <a:rPr lang="ko-KR" altLang="en-US" dirty="0"/>
              <a:t>역할 생성을 해줍니다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RDS</a:t>
            </a:r>
            <a:r>
              <a:rPr lang="ko-KR" altLang="en-US" dirty="0"/>
              <a:t>에 접근할 수 있도록 </a:t>
            </a:r>
            <a:r>
              <a:rPr lang="en-US" altLang="ko-KR" dirty="0"/>
              <a:t>RDS </a:t>
            </a:r>
            <a:r>
              <a:rPr lang="ko-KR" altLang="en-US" dirty="0" err="1"/>
              <a:t>풀엑세스</a:t>
            </a:r>
            <a:r>
              <a:rPr lang="ko-KR" altLang="en-US" dirty="0"/>
              <a:t> 정책을 연결합니다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MySQL</a:t>
            </a:r>
            <a:r>
              <a:rPr lang="ko-KR" altLang="en-US" dirty="0"/>
              <a:t>에 접근할 수 있는</a:t>
            </a:r>
            <a:r>
              <a:rPr lang="en-US" altLang="ko-KR" dirty="0"/>
              <a:t> </a:t>
            </a:r>
            <a:r>
              <a:rPr lang="ko-KR" altLang="en-US" dirty="0"/>
              <a:t>패스워드 값을 가져올 수 있도록 시크릿매니저리드라이트 정책을 연결합니다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생성한 역할을 람다에 연결하고 추출된 키</a:t>
            </a:r>
            <a:r>
              <a:rPr lang="en-US" altLang="ko-KR" dirty="0"/>
              <a:t>/</a:t>
            </a:r>
            <a:r>
              <a:rPr lang="ko-KR" altLang="en-US" dirty="0" err="1"/>
              <a:t>밸류</a:t>
            </a:r>
            <a:r>
              <a:rPr lang="ko-KR" altLang="en-US" dirty="0"/>
              <a:t> 값이 저장되는 </a:t>
            </a:r>
            <a:r>
              <a:rPr lang="en-US" altLang="ko-KR" dirty="0"/>
              <a:t>S3</a:t>
            </a:r>
            <a:r>
              <a:rPr lang="ko-KR" altLang="en-US" dirty="0"/>
              <a:t>를 트리거로 설정합니다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657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RDS </a:t>
            </a:r>
            <a:r>
              <a:rPr lang="ko-KR" altLang="en-US" dirty="0"/>
              <a:t>데이터베이스와 연결하고 </a:t>
            </a:r>
            <a:r>
              <a:rPr lang="en-US" altLang="ko-KR" dirty="0"/>
              <a:t>RDS </a:t>
            </a:r>
            <a:r>
              <a:rPr lang="ko-KR" altLang="en-US" dirty="0"/>
              <a:t>데이터베이스가 위치한 </a:t>
            </a:r>
            <a:r>
              <a:rPr lang="en-US" altLang="ko-KR" dirty="0"/>
              <a:t>VPC</a:t>
            </a:r>
            <a:r>
              <a:rPr lang="ko-KR" altLang="en-US" dirty="0"/>
              <a:t>에 연결해줍니다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보안그룹 설정은 </a:t>
            </a:r>
            <a:r>
              <a:rPr lang="en-US" altLang="ko-KR" dirty="0" err="1"/>
              <a:t>rds</a:t>
            </a:r>
            <a:r>
              <a:rPr lang="en-US" altLang="ko-KR" dirty="0"/>
              <a:t> </a:t>
            </a:r>
            <a:r>
              <a:rPr lang="ko-KR" altLang="en-US" dirty="0" err="1"/>
              <a:t>접속가능하도록</a:t>
            </a:r>
            <a:r>
              <a:rPr lang="ko-KR" altLang="en-US" dirty="0"/>
              <a:t> </a:t>
            </a:r>
            <a:r>
              <a:rPr lang="en-US" altLang="ko-KR" dirty="0" err="1"/>
              <a:t>tcp</a:t>
            </a:r>
            <a:r>
              <a:rPr lang="en-US" altLang="ko-KR" dirty="0"/>
              <a:t> 3306 </a:t>
            </a:r>
            <a:r>
              <a:rPr lang="ko-KR" altLang="en-US" dirty="0"/>
              <a:t>포트로 연결해주고</a:t>
            </a:r>
            <a:endParaRPr lang="en-US" altLang="ko-KR" dirty="0"/>
          </a:p>
          <a:p>
            <a:r>
              <a:rPr lang="ko-KR" altLang="en-US" dirty="0" err="1"/>
              <a:t>시크릿매니저를</a:t>
            </a:r>
            <a:r>
              <a:rPr lang="ko-KR" altLang="en-US" dirty="0"/>
              <a:t> 사용하기 위해서 </a:t>
            </a:r>
            <a:r>
              <a:rPr lang="en-US" altLang="ko-KR" dirty="0" err="1"/>
              <a:t>tcp</a:t>
            </a:r>
            <a:r>
              <a:rPr lang="en-US" altLang="ko-KR" dirty="0"/>
              <a:t> 443</a:t>
            </a:r>
            <a:r>
              <a:rPr lang="ko-KR" altLang="en-US" dirty="0"/>
              <a:t>포트도 연결해줍니다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en-US" altLang="ko-KR" dirty="0"/>
              <a:t>AWS </a:t>
            </a:r>
            <a:r>
              <a:rPr lang="ko-KR" altLang="en-US" dirty="0"/>
              <a:t>람다에서는 </a:t>
            </a:r>
            <a:r>
              <a:rPr lang="en-US" altLang="ko-KR" dirty="0" err="1"/>
              <a:t>mysql</a:t>
            </a:r>
            <a:r>
              <a:rPr lang="ko-KR" altLang="en-US" dirty="0"/>
              <a:t>을 호출할 수 없습니다</a:t>
            </a:r>
            <a:r>
              <a:rPr lang="en-US" altLang="ko-KR" dirty="0"/>
              <a:t>.</a:t>
            </a:r>
            <a:r>
              <a:rPr lang="ko-KR" altLang="en-US" dirty="0"/>
              <a:t> 이를 위해서 로컬에서 </a:t>
            </a:r>
            <a:r>
              <a:rPr lang="en-US" altLang="ko-KR" dirty="0" err="1"/>
              <a:t>pymysql</a:t>
            </a:r>
            <a:r>
              <a:rPr lang="ko-KR" altLang="en-US" dirty="0"/>
              <a:t> 패키지를 다운로드 하고 압축합니다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압축한 파일을 람다에 직접 업로드하여 업데이트 해줍니다</a:t>
            </a:r>
            <a:r>
              <a:rPr lang="en-US" altLang="ko-KR" dirty="0"/>
              <a:t>. </a:t>
            </a:r>
            <a:r>
              <a:rPr lang="ko-KR" altLang="en-US" dirty="0"/>
              <a:t>이제 이 람다는 </a:t>
            </a:r>
            <a:r>
              <a:rPr lang="en-US" altLang="ko-KR" dirty="0" err="1"/>
              <a:t>mysql</a:t>
            </a:r>
            <a:r>
              <a:rPr lang="ko-KR" altLang="en-US" dirty="0"/>
              <a:t>을 사용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788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Rds</a:t>
            </a:r>
            <a:r>
              <a:rPr lang="ko-KR" altLang="en-US" dirty="0"/>
              <a:t>와 연결된 람다는</a:t>
            </a:r>
            <a:r>
              <a:rPr lang="en-US" altLang="ko-KR" dirty="0"/>
              <a:t> VPC </a:t>
            </a:r>
            <a:r>
              <a:rPr lang="ko-KR" altLang="en-US" dirty="0"/>
              <a:t>내부의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위치하기 때문에 서버리스 서비스인 </a:t>
            </a:r>
            <a:r>
              <a:rPr lang="en-US" altLang="ko-KR" dirty="0"/>
              <a:t>S3</a:t>
            </a:r>
            <a:r>
              <a:rPr lang="ko-KR" altLang="en-US" dirty="0"/>
              <a:t>버킷과 </a:t>
            </a:r>
            <a:r>
              <a:rPr lang="ko-KR" altLang="en-US" dirty="0" err="1"/>
              <a:t>시크릿매니저</a:t>
            </a:r>
            <a:r>
              <a:rPr lang="ko-KR" altLang="en-US" dirty="0"/>
              <a:t> 사용이 불가합니다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 서비스를 </a:t>
            </a:r>
            <a:r>
              <a:rPr lang="ko-KR" altLang="en-US" dirty="0" err="1"/>
              <a:t>사용가능하게</a:t>
            </a:r>
            <a:r>
              <a:rPr lang="ko-KR" altLang="en-US" dirty="0"/>
              <a:t> 하기 위해서 </a:t>
            </a:r>
            <a:r>
              <a:rPr lang="ko-KR" altLang="en-US" dirty="0" err="1"/>
              <a:t>엔드포인트를</a:t>
            </a:r>
            <a:r>
              <a:rPr lang="ko-KR" altLang="en-US" dirty="0"/>
              <a:t> 생성해줍니다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S3</a:t>
            </a:r>
            <a:r>
              <a:rPr lang="ko-KR" altLang="en-US" dirty="0"/>
              <a:t>버킷을 게이트웨이 </a:t>
            </a:r>
            <a:r>
              <a:rPr lang="ko-KR" altLang="en-US" dirty="0" err="1"/>
              <a:t>엔드포인트</a:t>
            </a:r>
            <a:r>
              <a:rPr lang="ko-KR" altLang="en-US" dirty="0"/>
              <a:t> 라우팅 연결하고 </a:t>
            </a:r>
            <a:r>
              <a:rPr lang="ko-KR" altLang="en-US" dirty="0" err="1"/>
              <a:t>시크릿매니저를</a:t>
            </a:r>
            <a:r>
              <a:rPr lang="ko-KR" altLang="en-US" dirty="0"/>
              <a:t> 인터페이스 </a:t>
            </a:r>
            <a:r>
              <a:rPr lang="ko-KR" altLang="en-US" dirty="0" err="1"/>
              <a:t>엔드포인트</a:t>
            </a:r>
            <a:r>
              <a:rPr lang="ko-KR" altLang="en-US" dirty="0"/>
              <a:t> </a:t>
            </a:r>
            <a:r>
              <a:rPr lang="ko-KR" altLang="en-US" dirty="0" err="1"/>
              <a:t>서브넷</a:t>
            </a:r>
            <a:r>
              <a:rPr lang="ko-KR" altLang="en-US" dirty="0"/>
              <a:t> 연결 해줍니다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이제 세번째 </a:t>
            </a:r>
            <a:r>
              <a:rPr lang="en-US" altLang="ko-KR" dirty="0"/>
              <a:t>S3</a:t>
            </a:r>
            <a:r>
              <a:rPr lang="ko-KR" altLang="en-US" dirty="0"/>
              <a:t>버킷에서 텍스트 파일을 가져오고 </a:t>
            </a:r>
            <a:r>
              <a:rPr lang="ko-KR" altLang="en-US" dirty="0" err="1"/>
              <a:t>시크릿매니저에서</a:t>
            </a:r>
            <a:r>
              <a:rPr lang="ko-KR" altLang="en-US" dirty="0"/>
              <a:t> 패스워드를 받아 올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241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코드에 </a:t>
            </a:r>
            <a:r>
              <a:rPr lang="en-US" altLang="ko-KR" dirty="0" err="1"/>
              <a:t>rds</a:t>
            </a:r>
            <a:r>
              <a:rPr lang="ko-KR" altLang="en-US" dirty="0"/>
              <a:t>의 연결정보를 입력하고 암호는 </a:t>
            </a:r>
            <a:r>
              <a:rPr lang="ko-KR" altLang="en-US" dirty="0" err="1"/>
              <a:t>시크릿매니저를</a:t>
            </a:r>
            <a:r>
              <a:rPr lang="ko-KR" altLang="en-US" dirty="0"/>
              <a:t> 통해 가져오도록 하여 보안을 강화합니다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오른쪽 사진을 보시면 성공적으로 </a:t>
            </a:r>
            <a:r>
              <a:rPr lang="en-US" altLang="ko-KR" dirty="0" err="1"/>
              <a:t>mysql</a:t>
            </a:r>
            <a:r>
              <a:rPr lang="ko-KR" altLang="en-US" dirty="0"/>
              <a:t>에 접속하여 앞서 작업한 키</a:t>
            </a:r>
            <a:r>
              <a:rPr lang="en-US" altLang="ko-KR" dirty="0"/>
              <a:t>/</a:t>
            </a:r>
            <a:r>
              <a:rPr lang="ko-KR" altLang="en-US" dirty="0" err="1"/>
              <a:t>밸류값을</a:t>
            </a:r>
            <a:r>
              <a:rPr lang="ko-KR" altLang="en-US" dirty="0"/>
              <a:t> 지정한 데이터베이스 테이블에 삽입해줍니다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이 데이터는 앞서 구현한 웹사이트에서 검색이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발표는 </a:t>
            </a:r>
            <a:r>
              <a:rPr lang="ko-KR" altLang="en-US" dirty="0" err="1"/>
              <a:t>신성아님이</a:t>
            </a:r>
            <a:r>
              <a:rPr lang="ko-KR" altLang="en-US" dirty="0"/>
              <a:t> 이어서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2701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이어서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ko-KR" altLang="en-US" dirty="0" err="1"/>
              <a:t>신성아입니다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담당한 부분은 </a:t>
            </a:r>
            <a:r>
              <a:rPr lang="en-US" altLang="ko-KR" dirty="0"/>
              <a:t>AWS</a:t>
            </a:r>
            <a:r>
              <a:rPr lang="ko-KR" altLang="en-US" dirty="0"/>
              <a:t>와 </a:t>
            </a:r>
            <a:r>
              <a:rPr lang="en-US" altLang="ko-KR" dirty="0"/>
              <a:t>Azure </a:t>
            </a:r>
            <a:r>
              <a:rPr lang="ko-KR" altLang="en-US" dirty="0"/>
              <a:t>간의 연결을 구축하고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다양한 </a:t>
            </a:r>
            <a:r>
              <a:rPr lang="ko-KR" altLang="en-US" dirty="0" err="1"/>
              <a:t>클라우드</a:t>
            </a:r>
            <a:r>
              <a:rPr lang="ko-KR" altLang="en-US" dirty="0"/>
              <a:t> 환경을 활용하여 비즈니스 연속성을 유지하기 위해 </a:t>
            </a:r>
          </a:p>
          <a:p>
            <a:r>
              <a:rPr lang="en-US" altLang="ko-KR" dirty="0"/>
              <a:t>Azure</a:t>
            </a:r>
            <a:r>
              <a:rPr lang="ko-KR" altLang="en-US" dirty="0"/>
              <a:t>를 기반으로 재해 복구 시스템까지 구현하는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4338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제일 먼저</a:t>
            </a:r>
            <a:r>
              <a:rPr lang="en-US" altLang="ko-KR" dirty="0"/>
              <a:t>, </a:t>
            </a:r>
            <a:r>
              <a:rPr lang="ko-KR" altLang="en-US" dirty="0"/>
              <a:t>사용할 터널의 </a:t>
            </a:r>
            <a:r>
              <a:rPr lang="en-US" altLang="ko-KR" dirty="0"/>
              <a:t>IP </a:t>
            </a:r>
            <a:r>
              <a:rPr lang="ko-KR" altLang="en-US" dirty="0"/>
              <a:t>주소 풀을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기본 인프라를 먼저 구성해줍니다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Azure</a:t>
            </a:r>
            <a:r>
              <a:rPr lang="ko-KR" altLang="en-US" dirty="0"/>
              <a:t>에서</a:t>
            </a:r>
          </a:p>
          <a:p>
            <a:r>
              <a:rPr lang="ko-KR" altLang="en-US" dirty="0"/>
              <a:t>리소스 그룹</a:t>
            </a:r>
            <a:r>
              <a:rPr lang="en-US" altLang="ko-KR" dirty="0"/>
              <a:t>, </a:t>
            </a:r>
            <a:r>
              <a:rPr lang="ko-KR" altLang="en-US" dirty="0"/>
              <a:t>가상 네트워크</a:t>
            </a:r>
            <a:r>
              <a:rPr lang="en-US" altLang="ko-KR" dirty="0"/>
              <a:t>(</a:t>
            </a:r>
            <a:r>
              <a:rPr lang="en-US" altLang="ko-KR" dirty="0" err="1"/>
              <a:t>VNet</a:t>
            </a:r>
            <a:r>
              <a:rPr lang="en-US" altLang="ko-KR" dirty="0"/>
              <a:t>),</a:t>
            </a:r>
            <a:r>
              <a:rPr lang="ko-KR" altLang="en-US" dirty="0" err="1"/>
              <a:t>서브넷</a:t>
            </a:r>
            <a:r>
              <a:rPr lang="ko-KR" altLang="en-US" dirty="0"/>
              <a:t> 추가하고</a:t>
            </a:r>
            <a:r>
              <a:rPr lang="en-US" altLang="ko-KR" dirty="0"/>
              <a:t>(bastion, web, database), </a:t>
            </a:r>
          </a:p>
          <a:p>
            <a:r>
              <a:rPr lang="ko-KR" altLang="en-US" dirty="0"/>
              <a:t>가상 네트워크 게이트웨이까지 만들어줍니다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가상 네트워크 게이트웨이를 설정 할 때 먼저 만들어둔</a:t>
            </a:r>
          </a:p>
          <a:p>
            <a:r>
              <a:rPr lang="ko-KR" altLang="en-US" dirty="0"/>
              <a:t>터널의 </a:t>
            </a:r>
            <a:r>
              <a:rPr lang="en-US" altLang="ko-KR" dirty="0"/>
              <a:t>IP </a:t>
            </a:r>
            <a:r>
              <a:rPr lang="ko-KR" altLang="en-US" dirty="0"/>
              <a:t>주소 풀에서 </a:t>
            </a:r>
            <a:r>
              <a:rPr lang="en-US" altLang="ko-KR" dirty="0"/>
              <a:t>BGP IP</a:t>
            </a:r>
            <a:r>
              <a:rPr lang="ko-KR" altLang="en-US" dirty="0"/>
              <a:t>주소로 사용할 </a:t>
            </a:r>
            <a:r>
              <a:rPr lang="en-US" altLang="ko-KR" dirty="0"/>
              <a:t>169.254.21.2,169.254.22.2</a:t>
            </a:r>
            <a:r>
              <a:rPr lang="ko-KR" altLang="en-US" dirty="0"/>
              <a:t>를 </a:t>
            </a:r>
          </a:p>
          <a:p>
            <a:r>
              <a:rPr lang="ko-KR" altLang="en-US" dirty="0"/>
              <a:t>지정해서 입력합니다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번이 아니라 </a:t>
            </a:r>
            <a:r>
              <a:rPr lang="en-US" altLang="ko-KR" dirty="0"/>
              <a:t>2</a:t>
            </a:r>
            <a:r>
              <a:rPr lang="ko-KR" altLang="en-US" dirty="0"/>
              <a:t>번인 이유는 </a:t>
            </a:r>
            <a:r>
              <a:rPr lang="en-US" altLang="ko-KR" dirty="0" err="1"/>
              <a:t>aws</a:t>
            </a:r>
            <a:r>
              <a:rPr lang="ko-KR" altLang="en-US" dirty="0"/>
              <a:t>에서 </a:t>
            </a:r>
            <a:r>
              <a:rPr lang="en-US" altLang="ko-KR" dirty="0" err="1"/>
              <a:t>bgp</a:t>
            </a:r>
            <a:r>
              <a:rPr lang="en-US" altLang="ko-KR" dirty="0"/>
              <a:t> IP </a:t>
            </a:r>
            <a:r>
              <a:rPr lang="ko-KR" altLang="en-US" dirty="0"/>
              <a:t>주소로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번을 자동으로 사용하기 때문에 </a:t>
            </a:r>
            <a:r>
              <a:rPr lang="en-US" altLang="ko-KR" dirty="0"/>
              <a:t>2</a:t>
            </a:r>
            <a:r>
              <a:rPr lang="ko-KR" altLang="en-US" dirty="0"/>
              <a:t>번을 지정했습니다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만드는데 </a:t>
            </a:r>
            <a:r>
              <a:rPr lang="en-US" altLang="ko-KR" dirty="0"/>
              <a:t>20</a:t>
            </a:r>
            <a:r>
              <a:rPr lang="ko-KR" altLang="en-US" dirty="0"/>
              <a:t>분 정도의 시간이 소요되는데 </a:t>
            </a:r>
          </a:p>
          <a:p>
            <a:r>
              <a:rPr lang="ko-KR" altLang="en-US" dirty="0"/>
              <a:t>네트워크 게이트웨이가 성공적으로 생성되면</a:t>
            </a:r>
          </a:p>
          <a:p>
            <a:r>
              <a:rPr lang="ko-KR" altLang="en-US" dirty="0"/>
              <a:t>공용 </a:t>
            </a:r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en-US" altLang="ko-KR" dirty="0"/>
              <a:t>BGP ASN </a:t>
            </a:r>
            <a:r>
              <a:rPr lang="ko-KR" altLang="en-US" dirty="0"/>
              <a:t>값이 주어지는데</a:t>
            </a:r>
          </a:p>
          <a:p>
            <a:r>
              <a:rPr lang="ko-KR" altLang="en-US" dirty="0"/>
              <a:t>이를 정확하게 기억하고 </a:t>
            </a:r>
            <a:r>
              <a:rPr lang="en-US" altLang="ko-KR" dirty="0"/>
              <a:t>AWS</a:t>
            </a:r>
            <a:r>
              <a:rPr lang="ko-KR" altLang="en-US" dirty="0"/>
              <a:t>에서 인프라를 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219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AWS</a:t>
            </a:r>
            <a:r>
              <a:rPr lang="ko-KR" altLang="en-US" dirty="0"/>
              <a:t>와 연결을 위한 기본 인프라를 구성하면</a:t>
            </a:r>
          </a:p>
          <a:p>
            <a:r>
              <a:rPr lang="ko-KR" altLang="en-US" dirty="0"/>
              <a:t>고객 게이트웨이와 가상 </a:t>
            </a:r>
            <a:r>
              <a:rPr lang="ko-KR" altLang="en-US" dirty="0" err="1"/>
              <a:t>프라이빗</a:t>
            </a:r>
            <a:r>
              <a:rPr lang="ko-KR" altLang="en-US" dirty="0"/>
              <a:t> 게이트웨이를 먼저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 게이트웨이를 생성할 때 앞에서 기억한</a:t>
            </a:r>
          </a:p>
          <a:p>
            <a:r>
              <a:rPr lang="ko-KR" altLang="en-US" dirty="0"/>
              <a:t>공용 </a:t>
            </a:r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en-US" altLang="ko-KR" dirty="0"/>
              <a:t>BGP ASN</a:t>
            </a:r>
            <a:r>
              <a:rPr lang="ko-KR" altLang="en-US" dirty="0"/>
              <a:t>을 정확하게 입력합니다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가상 </a:t>
            </a:r>
            <a:r>
              <a:rPr lang="ko-KR" altLang="en-US" dirty="0" err="1"/>
              <a:t>프라이빗</a:t>
            </a:r>
            <a:r>
              <a:rPr lang="ko-KR" altLang="en-US" dirty="0"/>
              <a:t> 게이트웨이 생성 후에 </a:t>
            </a:r>
            <a:r>
              <a:rPr lang="en-US" altLang="ko-KR" dirty="0"/>
              <a:t>VPC </a:t>
            </a:r>
            <a:r>
              <a:rPr lang="ko-KR" altLang="en-US" dirty="0"/>
              <a:t>연결도 잊지않고 해야합니다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9344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</a:t>
            </a:r>
            <a:r>
              <a:rPr lang="en-US" altLang="ko-KR" dirty="0"/>
              <a:t>Site-to-Site VPN</a:t>
            </a:r>
            <a:r>
              <a:rPr lang="ko-KR" altLang="en-US" dirty="0"/>
              <a:t>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생성 후 터널의 상태는 </a:t>
            </a:r>
            <a:r>
              <a:rPr lang="en-US" altLang="ko-KR" dirty="0"/>
              <a:t>down</a:t>
            </a:r>
            <a:r>
              <a:rPr lang="ko-KR" altLang="en-US" dirty="0"/>
              <a:t>이지만</a:t>
            </a:r>
          </a:p>
          <a:p>
            <a:r>
              <a:rPr lang="ko-KR" altLang="en-US" dirty="0" err="1"/>
              <a:t>에저와</a:t>
            </a:r>
            <a:r>
              <a:rPr lang="ko-KR" altLang="en-US" dirty="0"/>
              <a:t> 연결 시켜주면 </a:t>
            </a:r>
            <a:r>
              <a:rPr lang="en-US" altLang="ko-KR" dirty="0"/>
              <a:t>Up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Site-to-site</a:t>
            </a:r>
            <a:r>
              <a:rPr lang="ko-KR" altLang="en-US" dirty="0"/>
              <a:t>를 </a:t>
            </a:r>
            <a:r>
              <a:rPr lang="ko-KR" altLang="en-US" dirty="0" err="1"/>
              <a:t>만들때</a:t>
            </a:r>
            <a:r>
              <a:rPr lang="ko-KR" altLang="en-US" dirty="0"/>
              <a:t> 미리 설정해놓은</a:t>
            </a:r>
          </a:p>
          <a:p>
            <a:r>
              <a:rPr lang="ko-KR" altLang="en-US" dirty="0"/>
              <a:t>터널의 </a:t>
            </a:r>
            <a:r>
              <a:rPr lang="en-US" altLang="ko-KR" dirty="0"/>
              <a:t>IP</a:t>
            </a:r>
            <a:r>
              <a:rPr lang="ko-KR" altLang="en-US" dirty="0"/>
              <a:t>로 </a:t>
            </a:r>
            <a:r>
              <a:rPr lang="en-US" altLang="ko-KR" dirty="0"/>
              <a:t>169.254.21.0/30 </a:t>
            </a:r>
            <a:r>
              <a:rPr lang="ko-KR" altLang="en-US" dirty="0"/>
              <a:t>과 </a:t>
            </a:r>
            <a:r>
              <a:rPr lang="en-US" altLang="ko-KR" dirty="0"/>
              <a:t>169.254.22.0/30</a:t>
            </a:r>
            <a:r>
              <a:rPr lang="ko-KR" altLang="en-US" dirty="0"/>
              <a:t>을 설정해줍니다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5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구현은 다음과 같이 </a:t>
            </a:r>
            <a:r>
              <a:rPr lang="en-US" altLang="ko-KR" dirty="0"/>
              <a:t>4</a:t>
            </a:r>
            <a:r>
              <a:rPr lang="ko-KR" altLang="en-US" dirty="0"/>
              <a:t>주간 진행하였습니다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459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AWS </a:t>
            </a:r>
            <a:r>
              <a:rPr lang="ko-KR" altLang="en-US" dirty="0"/>
              <a:t>재해 복구 시스템 구축을 위해 </a:t>
            </a:r>
            <a:r>
              <a:rPr lang="ko-KR" altLang="en-US" dirty="0" err="1"/>
              <a:t>에저에서</a:t>
            </a:r>
            <a:endParaRPr lang="ko-KR" altLang="en-US" dirty="0"/>
          </a:p>
          <a:p>
            <a:r>
              <a:rPr lang="ko-KR" altLang="en-US" dirty="0"/>
              <a:t>로컬 네트워크 게이트웨이를 생성해줍니다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ko-KR" altLang="en-US" dirty="0" err="1"/>
              <a:t>엔드포인트의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AWS </a:t>
            </a:r>
            <a:r>
              <a:rPr lang="ko-KR" altLang="en-US" dirty="0"/>
              <a:t>터널의 외부 주소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7772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 간 연결까지 시켜주면 터널이 </a:t>
            </a:r>
            <a:r>
              <a:rPr lang="en-US" altLang="ko-KR" dirty="0"/>
              <a:t>UP</a:t>
            </a:r>
            <a:r>
              <a:rPr lang="ko-KR" altLang="en-US" dirty="0"/>
              <a:t>이 </a:t>
            </a:r>
            <a:r>
              <a:rPr lang="ko-KR" altLang="en-US" dirty="0" err="1"/>
              <a:t>되는것을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사이트 간 연결은 </a:t>
            </a:r>
            <a:r>
              <a:rPr lang="en-US" altLang="ko-KR" dirty="0"/>
              <a:t>IPsec</a:t>
            </a:r>
            <a:r>
              <a:rPr lang="ko-KR" altLang="en-US" dirty="0"/>
              <a:t>으로 보안을 보장하고있습니다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439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인스턴스간에 연결을 위해서는 추가적으로 라우팅 설정을 </a:t>
            </a:r>
            <a:r>
              <a:rPr lang="ko-KR" altLang="en-US" dirty="0" err="1"/>
              <a:t>해줘야합니다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768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</a:t>
            </a:r>
            <a:r>
              <a:rPr lang="ko-KR" altLang="en-US" dirty="0"/>
              <a:t>에서 </a:t>
            </a:r>
            <a:r>
              <a:rPr lang="ko-KR" altLang="en-US" dirty="0" err="1"/>
              <a:t>가상머신을</a:t>
            </a:r>
            <a:r>
              <a:rPr lang="ko-KR" altLang="en-US" dirty="0"/>
              <a:t> 만든 뒤 </a:t>
            </a:r>
            <a:r>
              <a:rPr lang="ko-KR" altLang="en-US" dirty="0" err="1"/>
              <a:t>나트게이트웨이</a:t>
            </a:r>
            <a:r>
              <a:rPr lang="en-US" altLang="ko-KR" dirty="0"/>
              <a:t>, </a:t>
            </a:r>
            <a:r>
              <a:rPr lang="ko-KR" altLang="en-US" dirty="0"/>
              <a:t>라우팅 테이블을 구성해준 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571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 web server </a:t>
            </a:r>
            <a:r>
              <a:rPr lang="ko-KR" altLang="en-US" dirty="0"/>
              <a:t>설치를 위해</a:t>
            </a:r>
          </a:p>
          <a:p>
            <a:r>
              <a:rPr lang="en-US" altLang="ko-KR" dirty="0"/>
              <a:t>bastion-</a:t>
            </a:r>
            <a:r>
              <a:rPr lang="en-US" altLang="ko-KR" dirty="0" err="1"/>
              <a:t>vm</a:t>
            </a:r>
            <a:r>
              <a:rPr lang="ko-KR" altLang="en-US" dirty="0"/>
              <a:t>을 통해 </a:t>
            </a:r>
            <a:r>
              <a:rPr lang="en-US" altLang="ko-KR" dirty="0"/>
              <a:t>web-</a:t>
            </a:r>
            <a:r>
              <a:rPr lang="en-US" altLang="ko-KR" dirty="0" err="1"/>
              <a:t>vm</a:t>
            </a:r>
            <a:r>
              <a:rPr lang="ko-KR" altLang="en-US" dirty="0"/>
              <a:t>으로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접속을 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github</a:t>
            </a:r>
            <a:r>
              <a:rPr lang="ko-KR" altLang="en-US" dirty="0"/>
              <a:t>에서 올려둔 </a:t>
            </a:r>
            <a:r>
              <a:rPr lang="en-US" altLang="ko-KR" dirty="0"/>
              <a:t>project.zip</a:t>
            </a:r>
            <a:r>
              <a:rPr lang="ko-KR" altLang="en-US" dirty="0"/>
              <a:t>을 다운받아</a:t>
            </a:r>
          </a:p>
          <a:p>
            <a:r>
              <a:rPr lang="en-US" altLang="ko-KR" dirty="0"/>
              <a:t>web-</a:t>
            </a:r>
            <a:r>
              <a:rPr lang="en-US" altLang="ko-KR" dirty="0" err="1"/>
              <a:t>vm</a:t>
            </a:r>
            <a:r>
              <a:rPr lang="ko-KR" altLang="en-US" dirty="0"/>
              <a:t>에 업로드 해주고 </a:t>
            </a:r>
            <a:r>
              <a:rPr lang="en-US" altLang="ko-KR" dirty="0"/>
              <a:t>zip</a:t>
            </a:r>
            <a:r>
              <a:rPr lang="ko-KR" altLang="en-US" dirty="0"/>
              <a:t>을 풀어서 웹 서버를 설치해줍니다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432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후에 백 </a:t>
            </a:r>
            <a:r>
              <a:rPr lang="ko-KR" altLang="en-US" dirty="0" err="1"/>
              <a:t>엔드</a:t>
            </a:r>
            <a:r>
              <a:rPr lang="ko-KR" altLang="en-US" dirty="0"/>
              <a:t> 풀 편집을 통해 </a:t>
            </a:r>
            <a:r>
              <a:rPr lang="ko-KR" altLang="en-US" dirty="0" err="1"/>
              <a:t>부하분산을</a:t>
            </a:r>
            <a:r>
              <a:rPr lang="ko-KR" altLang="en-US" dirty="0"/>
              <a:t> 만들어주고</a:t>
            </a:r>
          </a:p>
          <a:p>
            <a:r>
              <a:rPr lang="ko-KR" altLang="en-US" dirty="0"/>
              <a:t>백 </a:t>
            </a:r>
            <a:r>
              <a:rPr lang="ko-KR" altLang="en-US" dirty="0" err="1"/>
              <a:t>엔드</a:t>
            </a:r>
            <a:r>
              <a:rPr lang="ko-KR" altLang="en-US" dirty="0"/>
              <a:t> 풀에서 나온 </a:t>
            </a:r>
            <a:r>
              <a:rPr lang="ko-KR" altLang="en-US" dirty="0" err="1"/>
              <a:t>프론트엔드</a:t>
            </a:r>
            <a:r>
              <a:rPr lang="ko-KR" altLang="en-US" dirty="0"/>
              <a:t> 공유 </a:t>
            </a:r>
            <a:r>
              <a:rPr lang="en-US" altLang="ko-KR" dirty="0"/>
              <a:t>IP </a:t>
            </a:r>
            <a:r>
              <a:rPr lang="ko-KR" altLang="en-US" dirty="0"/>
              <a:t>주소로 웹 사이트까지 확인을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이와 같은 구성을 통해 </a:t>
            </a:r>
            <a:r>
              <a:rPr lang="ko-KR" altLang="en-US" dirty="0" err="1"/>
              <a:t>클라우드</a:t>
            </a:r>
            <a:r>
              <a:rPr lang="ko-KR" altLang="en-US" dirty="0"/>
              <a:t> 간 연결과 재해 복구 시스템을 </a:t>
            </a:r>
          </a:p>
          <a:p>
            <a:r>
              <a:rPr lang="ko-KR" altLang="en-US" dirty="0"/>
              <a:t>효과적으로 구현했습니다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538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결과로는 </a:t>
            </a:r>
          </a:p>
          <a:p>
            <a:r>
              <a:rPr lang="ko-KR" altLang="en-US" dirty="0"/>
              <a:t>음성데이터를 저장하면 바로 </a:t>
            </a:r>
            <a:r>
              <a:rPr lang="en-US" altLang="ko-KR" dirty="0" err="1"/>
              <a:t>rds</a:t>
            </a:r>
            <a:r>
              <a:rPr lang="en-US" altLang="ko-KR" dirty="0"/>
              <a:t> </a:t>
            </a:r>
            <a:r>
              <a:rPr lang="ko-KR" altLang="en-US" dirty="0"/>
              <a:t>데이터에 입력이 완료되어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4357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등록된 도메인으로 접속하면 웹 페이지가 뜨는 것을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이름 또는 연락처를 넣으면 검색 결과가 뜨는 것까지 확인 가능합니다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6528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프로젝트를 마무리하며 각 조원들의 후기를 모아봤습니다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다섯명</a:t>
            </a:r>
            <a:r>
              <a:rPr lang="ko-KR" altLang="en-US" dirty="0"/>
              <a:t> 모두 아쉬운 점도 있었지만 최선을 </a:t>
            </a:r>
            <a:r>
              <a:rPr lang="ko-KR" altLang="en-US" dirty="0" err="1"/>
              <a:t>다한만큼</a:t>
            </a:r>
            <a:r>
              <a:rPr lang="ko-KR" altLang="en-US" dirty="0"/>
              <a:t> 결과를 얻을 수 있어서</a:t>
            </a:r>
          </a:p>
          <a:p>
            <a:r>
              <a:rPr lang="ko-KR" altLang="en-US" dirty="0"/>
              <a:t>재미있고 </a:t>
            </a:r>
            <a:r>
              <a:rPr lang="ko-KR" altLang="en-US" dirty="0" err="1"/>
              <a:t>뜻깊은</a:t>
            </a:r>
            <a:r>
              <a:rPr lang="ko-KR" altLang="en-US" dirty="0"/>
              <a:t> 시간이었습니다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635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</a:t>
            </a:r>
            <a:r>
              <a:rPr lang="en-US" altLang="ko-KR" dirty="0"/>
              <a:t> </a:t>
            </a:r>
            <a:r>
              <a:rPr lang="ko-KR" altLang="en-US" dirty="0"/>
              <a:t>현재는 음성데이터를 </a:t>
            </a:r>
            <a:r>
              <a:rPr lang="en-US" altLang="ko-KR" dirty="0"/>
              <a:t>s3</a:t>
            </a:r>
            <a:r>
              <a:rPr lang="ko-KR" altLang="en-US" dirty="0"/>
              <a:t>에 업로드하여 </a:t>
            </a:r>
            <a:r>
              <a:rPr lang="ko-KR" altLang="en-US" dirty="0" err="1"/>
              <a:t>트리거하는</a:t>
            </a:r>
            <a:r>
              <a:rPr lang="ko-KR" altLang="en-US" dirty="0"/>
              <a:t> 방식을 사용하였는데 </a:t>
            </a:r>
            <a:r>
              <a:rPr lang="ko-KR" altLang="en-US" dirty="0" err="1"/>
              <a:t>트랜스크라이브</a:t>
            </a:r>
            <a:r>
              <a:rPr lang="ko-KR" altLang="en-US" dirty="0"/>
              <a:t> 실시간 작업기능을 통해서 전화통화 내용을 실시간으로 </a:t>
            </a:r>
            <a:r>
              <a:rPr lang="ko-KR" altLang="en-US" dirty="0" err="1"/>
              <a:t>텍스트화하도록</a:t>
            </a:r>
            <a:r>
              <a:rPr lang="ko-KR" altLang="en-US" dirty="0"/>
              <a:t> 도입하자는 의견이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두번째로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36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0655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고개들을 숙이고 있는데 그 때 </a:t>
            </a:r>
            <a:r>
              <a:rPr lang="ko-KR" altLang="en-US" dirty="0" err="1"/>
              <a:t>보채지말고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무조건</a:t>
            </a:r>
            <a:r>
              <a:rPr lang="en-US" altLang="ko-KR" dirty="0"/>
              <a:t>“ </a:t>
            </a:r>
            <a:r>
              <a:rPr lang="ko-KR" altLang="en-US" dirty="0"/>
              <a:t>기다리기   </a:t>
            </a:r>
            <a:r>
              <a:rPr lang="en-US" altLang="ko-KR" dirty="0"/>
              <a:t>UNITIL </a:t>
            </a:r>
            <a:r>
              <a:rPr lang="ko-KR" altLang="en-US" dirty="0"/>
              <a:t>사회자 마무리</a:t>
            </a:r>
            <a:endParaRPr lang="en-US" altLang="ko-KR" dirty="0"/>
          </a:p>
          <a:p>
            <a:r>
              <a:rPr lang="en-US" altLang="ko-KR" dirty="0"/>
              <a:t>2~30</a:t>
            </a:r>
            <a:r>
              <a:rPr lang="ko-KR" altLang="en-US" dirty="0"/>
              <a:t>초 기다려도 업체 관계자가 </a:t>
            </a:r>
            <a:r>
              <a:rPr lang="en-US" altLang="ko-KR" dirty="0"/>
              <a:t>QA </a:t>
            </a:r>
            <a:r>
              <a:rPr lang="ko-KR" altLang="en-US" dirty="0"/>
              <a:t>시간 가지지 않는다면 팀장님이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관련으로 질문 있으신 분 질문해주시면 감사하겠습니다</a:t>
            </a:r>
            <a:r>
              <a:rPr lang="en-US" altLang="ko-KR" dirty="0"/>
              <a:t>“ </a:t>
            </a:r>
            <a:r>
              <a:rPr lang="ko-KR" altLang="en-US" dirty="0"/>
              <a:t>라고 멘트 </a:t>
            </a:r>
            <a:endParaRPr lang="en-US" altLang="ko-KR" dirty="0"/>
          </a:p>
          <a:p>
            <a:r>
              <a:rPr lang="ko-KR" altLang="en-US" dirty="0"/>
              <a:t>만약 질문을 하게 되면 본인 부분은 본인이 답변하면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팀과 관련된 질문이면 팀장님이 답변하면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IF </a:t>
            </a:r>
            <a:r>
              <a:rPr lang="ko-KR" altLang="en-US" dirty="0"/>
              <a:t>질문이 많은 경우 등</a:t>
            </a:r>
            <a:r>
              <a:rPr lang="en-US" altLang="ko-KR" dirty="0"/>
              <a:t>, </a:t>
            </a:r>
            <a:r>
              <a:rPr lang="ko-KR" altLang="en-US" dirty="0"/>
              <a:t>정리가 필요한 모든 상황은 팀장님이 정리하면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3943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45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사용한 자원들에 대해서 간단히 안내 드리겠습니다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테라폼을</a:t>
            </a:r>
            <a:r>
              <a:rPr lang="ko-KR" altLang="en-US" dirty="0"/>
              <a:t> 통해 기본 인프라를 구현하였습니다</a:t>
            </a:r>
            <a:r>
              <a:rPr lang="en-US" altLang="ko-KR" dirty="0"/>
              <a:t>. </a:t>
            </a:r>
            <a:r>
              <a:rPr lang="ko-KR" altLang="en-US" dirty="0"/>
              <a:t>그리고 데이터베이스 관리를 위해서 </a:t>
            </a:r>
            <a:r>
              <a:rPr lang="en-US" altLang="ko-KR" dirty="0"/>
              <a:t>RDS</a:t>
            </a:r>
            <a:r>
              <a:rPr lang="ko-KR" altLang="en-US" dirty="0"/>
              <a:t> 서비스를 사용하였습니다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 err="1"/>
              <a:t>Mysql</a:t>
            </a:r>
            <a:r>
              <a:rPr lang="ko-KR" altLang="en-US" dirty="0"/>
              <a:t>에 </a:t>
            </a:r>
            <a:r>
              <a:rPr lang="ko-KR" altLang="en-US" dirty="0" err="1"/>
              <a:t>안전히</a:t>
            </a:r>
            <a:r>
              <a:rPr lang="ko-KR" altLang="en-US" dirty="0"/>
              <a:t> 접속하기 위해서</a:t>
            </a:r>
            <a:r>
              <a:rPr lang="en-US" altLang="ko-KR" dirty="0"/>
              <a:t> </a:t>
            </a:r>
            <a:r>
              <a:rPr lang="ko-KR" altLang="en-US" dirty="0"/>
              <a:t>시크릿 매니저를 사용하여 패스워드를 관리하였습니다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/>
              <a:t>node.js</a:t>
            </a:r>
            <a:r>
              <a:rPr lang="ko-KR" altLang="en-US" dirty="0"/>
              <a:t>를 사용하여 웹서버를 설치하였습니다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그리고 고가용성 환경을 구성하기 위해서 오토 스케일링과 </a:t>
            </a:r>
            <a:r>
              <a:rPr lang="en-US" altLang="ko-KR" dirty="0"/>
              <a:t>ALB </a:t>
            </a:r>
            <a:r>
              <a:rPr lang="ko-KR" altLang="en-US" dirty="0"/>
              <a:t>그리고 </a:t>
            </a:r>
            <a:r>
              <a:rPr lang="en-US" altLang="ko-KR" dirty="0"/>
              <a:t>RDS </a:t>
            </a:r>
            <a:r>
              <a:rPr lang="ko-KR" altLang="en-US" dirty="0"/>
              <a:t>복제본을 활용하였습니다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64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설치된 웹 사이트에 안전하고 빠르게 접속할 수 있도록 </a:t>
            </a:r>
            <a:r>
              <a:rPr lang="en-US" altLang="ko-KR" dirty="0" err="1"/>
              <a:t>Coudfront</a:t>
            </a:r>
            <a:r>
              <a:rPr lang="ko-KR" altLang="en-US" dirty="0"/>
              <a:t>와 </a:t>
            </a:r>
            <a:r>
              <a:rPr lang="en-US" altLang="ko-KR" dirty="0"/>
              <a:t>route53</a:t>
            </a:r>
            <a:r>
              <a:rPr lang="ko-KR" altLang="en-US" dirty="0"/>
              <a:t>을 사용하여 </a:t>
            </a:r>
            <a:r>
              <a:rPr lang="en-US" altLang="ko-KR" dirty="0"/>
              <a:t>CDN</a:t>
            </a:r>
            <a:r>
              <a:rPr lang="ko-KR" altLang="en-US" dirty="0"/>
              <a:t>과 </a:t>
            </a:r>
            <a:r>
              <a:rPr lang="en-US" altLang="ko-KR" dirty="0"/>
              <a:t>DNS</a:t>
            </a:r>
            <a:r>
              <a:rPr lang="ko-KR" altLang="en-US" dirty="0"/>
              <a:t>서비스를 구현하였습니다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추가로 보안강화를 위하여 </a:t>
            </a:r>
            <a:r>
              <a:rPr lang="en-US" altLang="ko-KR" dirty="0"/>
              <a:t>ACM</a:t>
            </a:r>
            <a:r>
              <a:rPr lang="ko-KR" altLang="en-US" dirty="0"/>
              <a:t>을 통해 퍼블릭 인증서를 발급받고 </a:t>
            </a:r>
            <a:r>
              <a:rPr lang="en-US" altLang="ko-KR" dirty="0"/>
              <a:t>WAF</a:t>
            </a:r>
            <a:r>
              <a:rPr lang="ko-KR" altLang="en-US" dirty="0"/>
              <a:t>서비스를 사용했습니다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자동화된 워크 플로우를 위하여 </a:t>
            </a:r>
            <a:r>
              <a:rPr lang="ko-KR" altLang="en-US" dirty="0" err="1"/>
              <a:t>트랜스크라이브를</a:t>
            </a:r>
            <a:r>
              <a:rPr lang="ko-KR" altLang="en-US" dirty="0"/>
              <a:t> 통해서 음성데이터를 텍스트화하고</a:t>
            </a:r>
          </a:p>
          <a:p>
            <a:r>
              <a:rPr lang="ko-KR" altLang="en-US" dirty="0" err="1"/>
              <a:t>컴프리핸드를</a:t>
            </a:r>
            <a:r>
              <a:rPr lang="ko-KR" altLang="en-US" dirty="0"/>
              <a:t> 사용하여 텍스트에서 키</a:t>
            </a:r>
            <a:r>
              <a:rPr lang="en-US" altLang="ko-KR" dirty="0"/>
              <a:t>/</a:t>
            </a:r>
            <a:r>
              <a:rPr lang="ko-KR" altLang="en-US" dirty="0" err="1"/>
              <a:t>밸류</a:t>
            </a:r>
            <a:r>
              <a:rPr lang="ko-KR" altLang="en-US" dirty="0"/>
              <a:t> 값의 데이터를 추출하였습니다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s3</a:t>
            </a:r>
            <a:r>
              <a:rPr lang="ko-KR" altLang="en-US" dirty="0"/>
              <a:t>를 스토리지로 사용하면서 람다서비스의 트리거로 활용하였습니다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21A10-2EDB-4D2E-8A63-2B6720FC2D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5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38FB2-B034-FF31-8F44-3446F5D41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F7AEE6-7944-793E-95AF-204521EB2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21CD6-5515-A434-EB1E-974503DA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405A3-973E-A51A-218D-6B0241BD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760F48-323A-0E0D-94A4-7AC1D946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2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3FD19-72DC-B8FC-DA08-64D84225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F12E61-0461-1A72-E2A8-6A11788DB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F52649-B1F0-BE89-8983-998B41C8B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7CB00-0820-B81A-F1C0-F18F1FF3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BBE79-8FDC-2332-DAEA-9F6CB575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24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28E063-CDBC-23C6-383D-D70D1EC618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1847F9-5863-6357-1114-1628830F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7D491-CD45-6224-1071-442AC41A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CB513-C6AC-7E66-5B9F-06442404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B5536-EEF9-E815-71FD-FF52CD96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798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9321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EDDE9-F00C-D0A1-2B37-A95DD554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37C87-BE1D-B310-EF5C-F58455E30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C06EF-8916-9C09-8C04-A609B306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57FF0-D9CB-E23C-9B22-ADC0DC04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34406-B806-0932-3819-E0072678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4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0A59B-93C6-7A0D-9AE5-601DAD9B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518F6-E056-7AD0-A079-476E23DD0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50D53-89C6-0356-5E11-B59CE192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7758A-506C-E7D1-72DD-57862C5B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332AA-672F-00FA-DAC4-EA8ED72F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3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2D1FF-C78D-FE62-3806-A13FA521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372FB-0CE1-285C-C03A-576D0E6B4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C2F23-787B-C297-0E60-1BEA90422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69A989-EDC6-5C29-5649-A93E6325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BB4B7F-46F9-ED10-B20A-1BC0E0F1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7A996-7D94-E12E-9812-CF5E1134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96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D10B3-82C0-E4C0-33CF-3E2826F0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0FD73C-19D4-D857-97C9-A59C67A35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58720F-993D-B6E2-438C-22FFD117B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4A7BFC-ADBF-EF5E-F8CD-E52089C53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41EED0-D108-1385-5E9A-E6D91A639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02E179-62A9-722C-E3FC-F2BBED35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4A768-4499-FF4C-A513-0CDBA855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EFFF2-259D-F484-A18D-59B68DBC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00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57830-AA08-C294-3B07-49FF76EF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F3C1D9-A109-465C-43AC-331510C7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10AB6C-1E40-B0D7-57A5-5BE97F06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344107-C623-AB7B-27E3-CD499A3A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9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A12A4C-01D7-4AF5-5C75-02A88A8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75EE16-B2C7-5E1F-6C27-C8E4C0D7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2D9C5-B945-8F1C-AD8C-89F7FB1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6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E81C9-EFD8-D15A-992A-0A51901F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5AEB6-BC5F-49EF-69CC-BEE7845F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7DFDBE-3C59-64D7-325D-7885EDF9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F34ACF-282D-02BE-BC70-FD4FFB03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622E7-7B1C-0C97-B53E-4C97EA8B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332D57-A749-E673-9D4E-78EDA0F9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9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F746A-76F2-5C27-0A39-CF194634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966053-F27F-11EC-BAF0-F34BE0311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9924A-5F18-DA87-15F0-4157F4768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29CB8-8576-6C57-9992-74099FD8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E9FA9B-E98D-70C6-A129-6C8C3CD5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90F0A-86F0-7B75-5E9B-7A12B466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4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B07CE9-8DCB-F3F7-CB0C-5DE50C33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E20301-3CE9-6DB1-C645-FD8E46C3C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12947-EC0D-6BE9-6331-5F15324FC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D0603-E95D-424F-9599-594F43674B71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5203A-1C95-A37F-ED25-161AE4041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3D631-8FB2-06D1-2175-1210368C8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2E1F9-9C3F-4A44-9AA7-A6D234230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5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9" Type="http://schemas.openxmlformats.org/officeDocument/2006/relationships/image" Target="../media/image24.png"/><Relationship Id="rId21" Type="http://schemas.openxmlformats.org/officeDocument/2006/relationships/image" Target="../media/image14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18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0.png"/><Relationship Id="rId22" Type="http://schemas.openxmlformats.org/officeDocument/2006/relationships/image" Target="../media/image21.svg"/><Relationship Id="rId27" Type="http://schemas.openxmlformats.org/officeDocument/2006/relationships/image" Target="../media/image17.png"/><Relationship Id="rId30" Type="http://schemas.openxmlformats.org/officeDocument/2006/relationships/image" Target="../media/image29.svg"/><Relationship Id="rId35" Type="http://schemas.openxmlformats.org/officeDocument/2006/relationships/image" Target="../media/image21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17.svg"/><Relationship Id="rId5" Type="http://schemas.openxmlformats.org/officeDocument/2006/relationships/image" Target="../media/image21.png"/><Relationship Id="rId15" Type="http://schemas.openxmlformats.org/officeDocument/2006/relationships/image" Target="../media/image29.sv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31.sv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7.png"/><Relationship Id="rId10" Type="http://schemas.openxmlformats.org/officeDocument/2006/relationships/image" Target="../media/image33.svg"/><Relationship Id="rId4" Type="http://schemas.openxmlformats.org/officeDocument/2006/relationships/image" Target="../media/image10.svg"/><Relationship Id="rId9" Type="http://schemas.openxmlformats.org/officeDocument/2006/relationships/image" Target="../media/image20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C5A73-CDC5-0217-2083-FD8AF4AA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2A0B6-4264-5D7F-41AB-7390D6951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5C1B99-4BF0-BE8F-309B-9ED306F909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D4289"/>
              </a:gs>
              <a:gs pos="100000">
                <a:srgbClr val="2EB0B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EA9BEC8-AA33-8D5C-0133-493A867A80F6}"/>
              </a:ext>
            </a:extLst>
          </p:cNvPr>
          <p:cNvSpPr/>
          <p:nvPr/>
        </p:nvSpPr>
        <p:spPr>
          <a:xfrm>
            <a:off x="7893253" y="1858463"/>
            <a:ext cx="3319622" cy="335567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50B33B4-4547-7BAE-3925-AEEE3724924E}"/>
              </a:ext>
            </a:extLst>
          </p:cNvPr>
          <p:cNvSpPr txBox="1">
            <a:spLocks/>
          </p:cNvSpPr>
          <p:nvPr/>
        </p:nvSpPr>
        <p:spPr>
          <a:xfrm>
            <a:off x="1222310" y="2657165"/>
            <a:ext cx="10354574" cy="1891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5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음성 데이터</a:t>
            </a:r>
            <a:r>
              <a:rPr lang="en-US" altLang="ko-KR" sz="5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/>
            </a:r>
            <a:br>
              <a:rPr lang="en-US" altLang="ko-KR" sz="5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</a:br>
            <a:r>
              <a:rPr lang="ko-KR" altLang="en-US" sz="5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분석 및 탐색 서비스</a:t>
            </a:r>
            <a:r>
              <a:rPr lang="en-US" altLang="ko-KR" sz="5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/>
            </a:r>
            <a:br>
              <a:rPr lang="en-US" altLang="ko-KR" sz="5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</a:br>
            <a:r>
              <a:rPr lang="ko-KR" altLang="en-US" sz="5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자동화 구현</a:t>
            </a:r>
            <a:endParaRPr lang="ko-KR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382BE96-9E5F-1641-BCEE-8CE6EB974D16}"/>
              </a:ext>
            </a:extLst>
          </p:cNvPr>
          <p:cNvSpPr/>
          <p:nvPr/>
        </p:nvSpPr>
        <p:spPr>
          <a:xfrm>
            <a:off x="1222310" y="1858463"/>
            <a:ext cx="4488025" cy="3808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D4289"/>
                </a:solidFill>
                <a:latin typeface="+mj-ea"/>
                <a:ea typeface="+mj-ea"/>
              </a:rPr>
              <a:t>CLOUD</a:t>
            </a:r>
            <a:r>
              <a:rPr lang="en-US" altLang="ko-KR" sz="2000" b="1" dirty="0">
                <a:solidFill>
                  <a:srgbClr val="2EB0BD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rgbClr val="2EB0BD"/>
                </a:solidFill>
                <a:latin typeface="+mj-ea"/>
                <a:ea typeface="+mj-ea"/>
              </a:rPr>
              <a:t>기반 웹 서버 구축 프로젝트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A0955-7DE3-4453-C033-C4A3FCCC22BA}"/>
              </a:ext>
            </a:extLst>
          </p:cNvPr>
          <p:cNvSpPr txBox="1"/>
          <p:nvPr/>
        </p:nvSpPr>
        <p:spPr>
          <a:xfrm>
            <a:off x="9553064" y="6457890"/>
            <a:ext cx="331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프로젝트팀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: CLOUD5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201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CB35F6-A644-F1D1-67EE-CA04497F2D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DA36217D-E58D-00F0-7407-DE269F1783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044652"/>
            <a:ext cx="12192000" cy="4813347"/>
          </a:xfrm>
          <a:prstGeom prst="rtTriangle">
            <a:avLst/>
          </a:prstGeom>
          <a:gradFill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622806-3EA0-21D6-2101-04548C670A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3682" y="568171"/>
            <a:ext cx="10857390" cy="577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64496F4-B44D-626E-C4B4-2F0D37A83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4874" y="5351631"/>
            <a:ext cx="719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7A85ACD-BFB1-F584-0CF6-832395BE8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0713" y="3302021"/>
            <a:ext cx="2013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Local Network </a:t>
            </a:r>
            <a:b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  <a:endParaRPr lang="en-US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AB1AD63-FCF7-BC7E-38CC-B9949BB4A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6392" y="3302021"/>
            <a:ext cx="18649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Network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7F49BC24-8A7A-6526-9713-5FC26514F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3443" y="3302021"/>
            <a:ext cx="18649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VPN Gateway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92C7E79-40D8-F273-30A5-6ABC6253B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4521" y="5351631"/>
            <a:ext cx="20737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</a:t>
            </a:r>
            <a:b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Site-to-Site VPN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9470ED2-87F9-F7DE-5FA8-681F15CE8933}"/>
              </a:ext>
            </a:extLst>
          </p:cNvPr>
          <p:cNvGrpSpPr/>
          <p:nvPr/>
        </p:nvGrpSpPr>
        <p:grpSpPr>
          <a:xfrm>
            <a:off x="4282234" y="2085491"/>
            <a:ext cx="1236823" cy="1206983"/>
            <a:chOff x="4282234" y="2105953"/>
            <a:chExt cx="1236823" cy="1206983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38C5DC0B-4369-81C7-3699-C469AD67CAFD}"/>
                </a:ext>
              </a:extLst>
            </p:cNvPr>
            <p:cNvSpPr/>
            <p:nvPr/>
          </p:nvSpPr>
          <p:spPr>
            <a:xfrm>
              <a:off x="4282234" y="2105953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6" descr="VPN Gateway Pricing | Microsoft Azure">
              <a:extLst>
                <a:ext uri="{FF2B5EF4-FFF2-40B4-BE49-F238E27FC236}">
                  <a16:creationId xmlns:a16="http://schemas.microsoft.com/office/drawing/2014/main" id="{A38A3DEB-28E7-39F4-3645-56BF003277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1" t="-4962" r="23914" b="-108"/>
            <a:stretch/>
          </p:blipFill>
          <p:spPr bwMode="auto">
            <a:xfrm>
              <a:off x="4604633" y="2328806"/>
              <a:ext cx="630124" cy="710898"/>
            </a:xfrm>
            <a:prstGeom prst="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7849B0-7BAD-A524-A13B-6E4417C09230}"/>
              </a:ext>
            </a:extLst>
          </p:cNvPr>
          <p:cNvGrpSpPr/>
          <p:nvPr/>
        </p:nvGrpSpPr>
        <p:grpSpPr>
          <a:xfrm>
            <a:off x="6656935" y="2085491"/>
            <a:ext cx="1236823" cy="1206983"/>
            <a:chOff x="6656937" y="2133759"/>
            <a:chExt cx="1236823" cy="1206983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12399AF-1A9E-2DF4-7720-ECDB9587443B}"/>
                </a:ext>
              </a:extLst>
            </p:cNvPr>
            <p:cNvSpPr/>
            <p:nvPr/>
          </p:nvSpPr>
          <p:spPr>
            <a:xfrm>
              <a:off x="6656937" y="2133759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D3EE3E2-AD45-3376-20E2-52D5819AA5B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4" r="8314" b="33871"/>
            <a:stretch/>
          </p:blipFill>
          <p:spPr bwMode="auto">
            <a:xfrm>
              <a:off x="6867529" y="2332979"/>
              <a:ext cx="810156" cy="781200"/>
            </a:xfrm>
            <a:prstGeom prst="rect">
              <a:avLst/>
            </a:prstGeom>
            <a:noFill/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A5799A-ADD4-ADE7-7558-EBCA26723847}"/>
              </a:ext>
            </a:extLst>
          </p:cNvPr>
          <p:cNvGrpSpPr/>
          <p:nvPr/>
        </p:nvGrpSpPr>
        <p:grpSpPr>
          <a:xfrm>
            <a:off x="1939553" y="2085491"/>
            <a:ext cx="1236823" cy="1206983"/>
            <a:chOff x="1939553" y="2085491"/>
            <a:chExt cx="1236823" cy="120698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F248C2A-EB74-F76D-EA15-7399770307AB}"/>
                </a:ext>
              </a:extLst>
            </p:cNvPr>
            <p:cNvSpPr/>
            <p:nvPr/>
          </p:nvSpPr>
          <p:spPr>
            <a:xfrm>
              <a:off x="1939553" y="2085491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What is Virtual Network in Azure">
              <a:extLst>
                <a:ext uri="{FF2B5EF4-FFF2-40B4-BE49-F238E27FC236}">
                  <a16:creationId xmlns:a16="http://schemas.microsoft.com/office/drawing/2014/main" id="{EE30C87D-7A9A-88FC-5226-A9A1BE722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964" y="2476357"/>
              <a:ext cx="810000" cy="425250"/>
            </a:xfrm>
            <a:prstGeom prst="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753AD8-6EEA-B67D-9F05-C6D3DE544B1D}"/>
              </a:ext>
            </a:extLst>
          </p:cNvPr>
          <p:cNvGrpSpPr/>
          <p:nvPr/>
        </p:nvGrpSpPr>
        <p:grpSpPr>
          <a:xfrm>
            <a:off x="9015630" y="2085491"/>
            <a:ext cx="1236823" cy="1206983"/>
            <a:chOff x="9015630" y="2100021"/>
            <a:chExt cx="1236823" cy="1206983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A988CAE-5D56-5309-6B9C-1763F94DD2E6}"/>
                </a:ext>
              </a:extLst>
            </p:cNvPr>
            <p:cNvSpPr/>
            <p:nvPr/>
          </p:nvSpPr>
          <p:spPr>
            <a:xfrm>
              <a:off x="9015630" y="2100021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Azure Virtual Machines - Visual Studio Marketplace">
              <a:extLst>
                <a:ext uri="{FF2B5EF4-FFF2-40B4-BE49-F238E27FC236}">
                  <a16:creationId xmlns:a16="http://schemas.microsoft.com/office/drawing/2014/main" id="{5EBF741E-55C3-7E67-EB25-41B7C9368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9041" y="2307748"/>
              <a:ext cx="810000" cy="810000"/>
            </a:xfrm>
            <a:prstGeom prst="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7FC95-5CD0-3A01-EFDE-DBA4407F9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7822" y="3302021"/>
            <a:ext cx="201318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 </a:t>
            </a:r>
            <a:b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Virtual Machine</a:t>
            </a:r>
            <a:endParaRPr lang="en-US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6C6227-6C1C-59DE-F459-0A7CAF2B735C}"/>
              </a:ext>
            </a:extLst>
          </p:cNvPr>
          <p:cNvGrpSpPr/>
          <p:nvPr/>
        </p:nvGrpSpPr>
        <p:grpSpPr>
          <a:xfrm>
            <a:off x="4265901" y="4139053"/>
            <a:ext cx="1236823" cy="1206983"/>
            <a:chOff x="4265901" y="4139053"/>
            <a:chExt cx="1236823" cy="1206983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6AF501C-8AA6-1529-5745-A6B2628C32A0}"/>
                </a:ext>
              </a:extLst>
            </p:cNvPr>
            <p:cNvSpPr/>
            <p:nvPr/>
          </p:nvSpPr>
          <p:spPr>
            <a:xfrm>
              <a:off x="4265901" y="4139053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" name="Picture 10" descr="AWS] Site-to-Site VPN 구성하기">
              <a:extLst>
                <a:ext uri="{FF2B5EF4-FFF2-40B4-BE49-F238E27FC236}">
                  <a16:creationId xmlns:a16="http://schemas.microsoft.com/office/drawing/2014/main" id="{76CFA123-C956-F5DF-81F3-56EEBCFB6E2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270" y="4337544"/>
              <a:ext cx="808085" cy="81000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8056F23-80C0-7BD8-9ED2-A8B8B2DC1BDE}"/>
              </a:ext>
            </a:extLst>
          </p:cNvPr>
          <p:cNvGrpSpPr/>
          <p:nvPr/>
        </p:nvGrpSpPr>
        <p:grpSpPr>
          <a:xfrm>
            <a:off x="6640604" y="4139053"/>
            <a:ext cx="1236823" cy="1206983"/>
            <a:chOff x="6640604" y="4166859"/>
            <a:chExt cx="1236823" cy="1206983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013CA4D-3083-3987-0B77-045734F95DDA}"/>
                </a:ext>
              </a:extLst>
            </p:cNvPr>
            <p:cNvSpPr/>
            <p:nvPr/>
          </p:nvSpPr>
          <p:spPr>
            <a:xfrm>
              <a:off x="6640604" y="4166859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AWS EC2란 무엇이며 왜 기업들이 EC2를 선택할까요?. ※ 본 글은 Amazon Web Services Korea와… | by  빌드업웍스 | Medium">
              <a:extLst>
                <a:ext uri="{FF2B5EF4-FFF2-40B4-BE49-F238E27FC236}">
                  <a16:creationId xmlns:a16="http://schemas.microsoft.com/office/drawing/2014/main" id="{D9F32EAA-B30E-0B2C-5BD8-C0F6FE28C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4015" y="4365350"/>
              <a:ext cx="810000" cy="81000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2029E6-2E5C-BABC-0620-45B585A543F6}"/>
              </a:ext>
            </a:extLst>
          </p:cNvPr>
          <p:cNvSpPr txBox="1"/>
          <p:nvPr/>
        </p:nvSpPr>
        <p:spPr>
          <a:xfrm flipH="1">
            <a:off x="1318577" y="1014024"/>
            <a:ext cx="3274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사용한 자원들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EC8A2D0-755C-F9F5-B9DC-34C22F239D57}"/>
              </a:ext>
            </a:extLst>
          </p:cNvPr>
          <p:cNvCxnSpPr>
            <a:cxnSpLocks/>
          </p:cNvCxnSpPr>
          <p:nvPr/>
        </p:nvCxnSpPr>
        <p:spPr>
          <a:xfrm>
            <a:off x="4265901" y="1464236"/>
            <a:ext cx="6649749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2EB0BD"/>
                </a:gs>
                <a:gs pos="100000">
                  <a:srgbClr val="0D4289"/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119B1-6658-520A-570D-ED70E3DDF999}"/>
              </a:ext>
            </a:extLst>
          </p:cNvPr>
          <p:cNvSpPr txBox="1"/>
          <p:nvPr/>
        </p:nvSpPr>
        <p:spPr>
          <a:xfrm>
            <a:off x="1362798" y="835734"/>
            <a:ext cx="3724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9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F5DF489E-FCD1-2142-0DF1-0E7FF79B0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9791"/>
          <a:stretch/>
        </p:blipFill>
        <p:spPr>
          <a:xfrm>
            <a:off x="4897612" y="228600"/>
            <a:ext cx="6283952" cy="595788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AD60E37-5294-3706-296A-1BCDE8B0F817}"/>
              </a:ext>
            </a:extLst>
          </p:cNvPr>
          <p:cNvCxnSpPr>
            <a:cxnSpLocks/>
          </p:cNvCxnSpPr>
          <p:nvPr/>
        </p:nvCxnSpPr>
        <p:spPr>
          <a:xfrm>
            <a:off x="3862585" y="671512"/>
            <a:ext cx="7045" cy="5514976"/>
          </a:xfrm>
          <a:prstGeom prst="line">
            <a:avLst/>
          </a:prstGeom>
          <a:ln w="57150">
            <a:gradFill flip="none" rotWithShape="1">
              <a:gsLst>
                <a:gs pos="0">
                  <a:srgbClr val="0D4289"/>
                </a:gs>
                <a:gs pos="0">
                  <a:srgbClr val="2EB0BD"/>
                </a:gs>
                <a:gs pos="100000">
                  <a:srgbClr val="0D4289"/>
                </a:gs>
              </a:gsLst>
              <a:lin ang="162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4CD1BB-D345-6AE9-BD25-46CD5904368F}"/>
              </a:ext>
            </a:extLst>
          </p:cNvPr>
          <p:cNvSpPr txBox="1"/>
          <p:nvPr/>
        </p:nvSpPr>
        <p:spPr>
          <a:xfrm>
            <a:off x="383731" y="2031636"/>
            <a:ext cx="34858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사이트 및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AZ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단위 고가용성 환경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자동화된 워크플로우</a:t>
            </a:r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WAF / Secrets Manager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사용을 통한 보안 강화</a:t>
            </a:r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CloudFront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사용을 통한 비용 절감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11E44C-2D89-5DF1-5CB5-0B71033B5D4D}"/>
              </a:ext>
            </a:extLst>
          </p:cNvPr>
          <p:cNvSpPr txBox="1"/>
          <p:nvPr/>
        </p:nvSpPr>
        <p:spPr>
          <a:xfrm flipH="1">
            <a:off x="383731" y="849802"/>
            <a:ext cx="3274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인프라 구성도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00470-848A-FBD4-3E74-2F621C0D3062}"/>
              </a:ext>
            </a:extLst>
          </p:cNvPr>
          <p:cNvSpPr txBox="1"/>
          <p:nvPr/>
        </p:nvSpPr>
        <p:spPr>
          <a:xfrm>
            <a:off x="427952" y="671512"/>
            <a:ext cx="3724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8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921321-F95A-10BB-C762-C50945C61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5000">
                <a:srgbClr val="145A94"/>
              </a:gs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구현</a:t>
            </a:r>
            <a:endParaRPr lang="ko-KR" altLang="en-US" sz="9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9511D-ED56-987B-E6A6-DDBF7C57371F}"/>
              </a:ext>
            </a:extLst>
          </p:cNvPr>
          <p:cNvSpPr txBox="1"/>
          <p:nvPr/>
        </p:nvSpPr>
        <p:spPr>
          <a:xfrm>
            <a:off x="6304776" y="4540836"/>
            <a:ext cx="576395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기본 인프라 구현</a:t>
            </a:r>
            <a:endParaRPr lang="en-US" altLang="ko-KR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검색 가능한 고가용성 웹 서버 구현</a:t>
            </a:r>
            <a:endParaRPr lang="en-US" altLang="ko-KR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03. CDN/DNS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서비스 구현 및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WAF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를 통한 보안 강화</a:t>
            </a:r>
            <a:endParaRPr lang="en-US" altLang="ko-KR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04.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음성데이터에서 텍스트 추출 후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DB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삽입 자동화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05. AZURE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멀티 클라우드 구현</a:t>
            </a:r>
          </a:p>
        </p:txBody>
      </p:sp>
    </p:spTree>
    <p:extLst>
      <p:ext uri="{BB962C8B-B14F-4D97-AF65-F5344CB8AC3E}">
        <p14:creationId xmlns:p14="http://schemas.microsoft.com/office/powerpoint/2010/main" val="385634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1B330-DBF0-C56E-FA5B-DBC5B5AF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682" y="2242374"/>
            <a:ext cx="12192000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latin typeface="+mj-ea"/>
              </a:rPr>
              <a:t>기본 인프라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CD1709-43C7-59DC-EE02-2C682739359E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91B01311-3E5B-29A6-E302-296DCD446905}"/>
              </a:ext>
            </a:extLst>
          </p:cNvPr>
          <p:cNvSpPr/>
          <p:nvPr/>
        </p:nvSpPr>
        <p:spPr>
          <a:xfrm rot="5400000">
            <a:off x="1225327" y="1615132"/>
            <a:ext cx="2238227" cy="2135516"/>
          </a:xfrm>
          <a:prstGeom prst="hexagon">
            <a:avLst/>
          </a:prstGeom>
          <a:blipFill dpi="0" rotWithShape="0">
            <a:blip r:embed="rId3"/>
            <a:srcRect/>
            <a:stretch>
              <a:fillRect l="-1000" t="-2000" r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355E2-FC00-EEA9-2318-C976002A686D}"/>
              </a:ext>
            </a:extLst>
          </p:cNvPr>
          <p:cNvSpPr txBox="1"/>
          <p:nvPr/>
        </p:nvSpPr>
        <p:spPr>
          <a:xfrm>
            <a:off x="1405723" y="390914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최승범</a:t>
            </a:r>
            <a:endParaRPr lang="ko-KR" altLang="en-US" sz="4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DB443F-E0A5-518B-AFBB-933F2C48F260}"/>
              </a:ext>
            </a:extLst>
          </p:cNvPr>
          <p:cNvSpPr/>
          <p:nvPr/>
        </p:nvSpPr>
        <p:spPr>
          <a:xfrm>
            <a:off x="4745619" y="1202330"/>
            <a:ext cx="5683171" cy="1714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~~</a:t>
            </a:r>
            <a:r>
              <a:rPr lang="ko-KR" altLang="en-US" sz="2800" dirty="0"/>
              <a:t>라고 합니다 아닌</a:t>
            </a:r>
            <a:endParaRPr lang="en-US" altLang="ko-KR" sz="2800" dirty="0"/>
          </a:p>
          <a:p>
            <a:pPr algn="ctr"/>
            <a:r>
              <a:rPr lang="en-US" altLang="ko-KR" sz="2800" dirty="0"/>
              <a:t>“~~</a:t>
            </a:r>
            <a:r>
              <a:rPr lang="ko-KR" altLang="en-US" sz="2800" dirty="0"/>
              <a:t>입니다</a:t>
            </a:r>
            <a:r>
              <a:rPr lang="en-US" altLang="ko-KR" sz="2800" dirty="0"/>
              <a:t>”</a:t>
            </a:r>
            <a:r>
              <a:rPr lang="ko-KR" altLang="en-US" sz="2800" dirty="0"/>
              <a:t>로 마무리</a:t>
            </a:r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수영</a:t>
            </a:r>
            <a:r>
              <a:rPr lang="en-US" altLang="ko-KR" sz="2800" dirty="0"/>
              <a:t>,</a:t>
            </a:r>
            <a:r>
              <a:rPr lang="ko-KR" altLang="en-US" sz="2800" dirty="0"/>
              <a:t>승범 공통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43D76-1178-D977-1164-FCA240510DC3}"/>
              </a:ext>
            </a:extLst>
          </p:cNvPr>
          <p:cNvSpPr/>
          <p:nvPr/>
        </p:nvSpPr>
        <p:spPr>
          <a:xfrm>
            <a:off x="4745619" y="3207198"/>
            <a:ext cx="5683171" cy="2801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1. </a:t>
            </a:r>
            <a:r>
              <a:rPr lang="ko-KR" altLang="en-US" sz="2800" dirty="0"/>
              <a:t>시선이 스크린만 봄</a:t>
            </a:r>
            <a:endParaRPr lang="en-US" altLang="ko-KR" sz="2800" dirty="0"/>
          </a:p>
          <a:p>
            <a:pPr algn="ctr"/>
            <a:r>
              <a:rPr lang="en-US" altLang="ko-KR" sz="2800" dirty="0"/>
              <a:t>- </a:t>
            </a:r>
            <a:r>
              <a:rPr lang="ko-KR" altLang="en-US" sz="2800" dirty="0"/>
              <a:t>연습 때 되도록 </a:t>
            </a:r>
            <a:r>
              <a:rPr lang="ko-KR" altLang="en-US" sz="2800" dirty="0" err="1"/>
              <a:t>앞보는</a:t>
            </a:r>
            <a:r>
              <a:rPr lang="ko-KR" altLang="en-US" sz="2800" dirty="0"/>
              <a:t> 연습</a:t>
            </a:r>
            <a:endParaRPr lang="en-US" altLang="ko-KR" sz="2800" dirty="0"/>
          </a:p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마이크 </a:t>
            </a:r>
            <a:r>
              <a:rPr lang="ko-KR" altLang="en-US" sz="2800" dirty="0" err="1"/>
              <a:t>파지법</a:t>
            </a:r>
            <a:endParaRPr lang="en-US" altLang="ko-KR" sz="2800" dirty="0"/>
          </a:p>
          <a:p>
            <a:pPr algn="ctr"/>
            <a:r>
              <a:rPr lang="en-US" altLang="ko-KR" sz="2800" dirty="0"/>
              <a:t>-&gt; </a:t>
            </a:r>
            <a:r>
              <a:rPr lang="ko-KR" altLang="en-US" sz="2800" dirty="0" err="1"/>
              <a:t>두손</a:t>
            </a:r>
            <a:r>
              <a:rPr lang="ko-KR" altLang="en-US" sz="2800" dirty="0"/>
              <a:t> 잡기 추천 </a:t>
            </a:r>
            <a:endParaRPr lang="en-US" altLang="ko-KR" sz="2800" dirty="0"/>
          </a:p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자세가 트로트 가수</a:t>
            </a:r>
            <a:endParaRPr lang="en-US" altLang="ko-KR" sz="2800" dirty="0"/>
          </a:p>
          <a:p>
            <a:pPr algn="ctr"/>
            <a:r>
              <a:rPr lang="en-US" altLang="ko-KR" sz="2800" dirty="0"/>
              <a:t>-&gt; </a:t>
            </a:r>
            <a:r>
              <a:rPr lang="ko-KR" altLang="en-US" sz="2800" dirty="0"/>
              <a:t>대본 봐도 괜찮음</a:t>
            </a:r>
            <a:r>
              <a:rPr lang="en-US" altLang="ko-KR" sz="2800" dirty="0"/>
              <a:t>, </a:t>
            </a:r>
            <a:r>
              <a:rPr lang="ko-KR" altLang="en-US" sz="2800" dirty="0"/>
              <a:t>시선</a:t>
            </a:r>
            <a:r>
              <a:rPr lang="en-US" altLang="ko-KR" sz="2800" dirty="0"/>
              <a:t>·</a:t>
            </a:r>
            <a:r>
              <a:rPr lang="ko-KR" altLang="en-US" sz="2800" dirty="0"/>
              <a:t>호흡</a:t>
            </a:r>
          </a:p>
        </p:txBody>
      </p:sp>
    </p:spTree>
    <p:extLst>
      <p:ext uri="{BB962C8B-B14F-4D97-AF65-F5344CB8AC3E}">
        <p14:creationId xmlns:p14="http://schemas.microsoft.com/office/powerpoint/2010/main" val="62219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496265" y="5661932"/>
            <a:ext cx="0" cy="530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088089" y="6386220"/>
            <a:ext cx="3781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A2546A9-129B-864A-9C8B-EC9AC30E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1" y="989903"/>
            <a:ext cx="5384065" cy="5307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890030-C729-68ED-C124-EB15D91C2004}"/>
              </a:ext>
            </a:extLst>
          </p:cNvPr>
          <p:cNvSpPr/>
          <p:nvPr/>
        </p:nvSpPr>
        <p:spPr>
          <a:xfrm>
            <a:off x="1808788" y="3035428"/>
            <a:ext cx="1798478" cy="2590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B45061-3602-2270-09DF-AA08C4497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26" y="2468328"/>
            <a:ext cx="3086100" cy="37242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B28320-DD4F-09D1-233D-FDED2FCFD0CB}"/>
              </a:ext>
            </a:extLst>
          </p:cNvPr>
          <p:cNvCxnSpPr>
            <a:cxnSpLocks/>
          </p:cNvCxnSpPr>
          <p:nvPr/>
        </p:nvCxnSpPr>
        <p:spPr>
          <a:xfrm>
            <a:off x="3993160" y="4140653"/>
            <a:ext cx="15231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B582EBE-CD34-EE61-D5E5-A0107CAE6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208" y="1528060"/>
            <a:ext cx="2950007" cy="3616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76B14B-5F52-7ECD-238E-3F890492C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877" y="5575417"/>
            <a:ext cx="1762125" cy="6667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4F5724A-1150-19DE-8260-FE6696EB0B4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486957" y="3336129"/>
            <a:ext cx="421251" cy="9430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656E90-ED27-C843-B2C9-64F0071253B9}"/>
              </a:ext>
            </a:extLst>
          </p:cNvPr>
          <p:cNvCxnSpPr>
            <a:cxnSpLocks/>
          </p:cNvCxnSpPr>
          <p:nvPr/>
        </p:nvCxnSpPr>
        <p:spPr>
          <a:xfrm>
            <a:off x="8469041" y="4279220"/>
            <a:ext cx="486011" cy="1518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1999DC-00E1-FE83-A1DD-BEE7B3092188}"/>
              </a:ext>
            </a:extLst>
          </p:cNvPr>
          <p:cNvSpPr txBox="1"/>
          <p:nvPr/>
        </p:nvSpPr>
        <p:spPr>
          <a:xfrm>
            <a:off x="8841858" y="1189506"/>
            <a:ext cx="2227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Terraform </a:t>
            </a:r>
            <a:r>
              <a:rPr lang="ko-KR" altLang="en-US" sz="1600" b="1" dirty="0">
                <a:latin typeface="+mj-ea"/>
                <a:ea typeface="+mj-ea"/>
              </a:rPr>
              <a:t>모듈 작업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807D44-F5AD-86C9-F881-F1E5F09FDAC9}"/>
              </a:ext>
            </a:extLst>
          </p:cNvPr>
          <p:cNvSpPr txBox="1"/>
          <p:nvPr/>
        </p:nvSpPr>
        <p:spPr>
          <a:xfrm>
            <a:off x="8908208" y="5262925"/>
            <a:ext cx="1113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콘솔 작업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45D150-52C9-02BD-0CCA-05206DB50082}"/>
              </a:ext>
            </a:extLst>
          </p:cNvPr>
          <p:cNvSpPr/>
          <p:nvPr/>
        </p:nvSpPr>
        <p:spPr>
          <a:xfrm>
            <a:off x="0" y="6699613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577E3-D6C5-3998-3DCE-A15950081C75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95DD3-FD9F-A6C9-DF50-44334DE4EEAF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54920B1-D708-8045-3F25-1F44A9D90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911" y="6143074"/>
            <a:ext cx="439200" cy="4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87E4FEE-9CFE-0E15-1CBB-19941E45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424" y="6143651"/>
            <a:ext cx="438196" cy="43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6479177" y="61385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439981" y="5755669"/>
            <a:ext cx="0" cy="387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8945671" y="6524360"/>
            <a:ext cx="3781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A54920B1-D708-8045-3F25-1F44A9D90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997" y="6294277"/>
            <a:ext cx="439200" cy="4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연결선 33"/>
          <p:cNvCxnSpPr/>
          <p:nvPr/>
        </p:nvCxnSpPr>
        <p:spPr>
          <a:xfrm>
            <a:off x="9336759" y="632892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386410" y="6087588"/>
            <a:ext cx="0" cy="3079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>
            <a:extLst>
              <a:ext uri="{FF2B5EF4-FFF2-40B4-BE49-F238E27FC236}">
                <a16:creationId xmlns:a16="http://schemas.microsoft.com/office/drawing/2014/main" id="{487E4FEE-9CFE-0E15-1CBB-19941E45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493" y="6298973"/>
            <a:ext cx="438196" cy="43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010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A01720-B08A-7790-7C76-B3A921E5C59B}"/>
              </a:ext>
            </a:extLst>
          </p:cNvPr>
          <p:cNvSpPr txBox="1"/>
          <p:nvPr/>
        </p:nvSpPr>
        <p:spPr>
          <a:xfrm>
            <a:off x="3263690" y="2967335"/>
            <a:ext cx="5664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+mj-ea"/>
                <a:ea typeface="+mj-ea"/>
              </a:rPr>
              <a:t>Terraform </a:t>
            </a:r>
            <a:r>
              <a:rPr lang="ko-KR" altLang="en-US" sz="6000" b="1" dirty="0">
                <a:latin typeface="+mj-ea"/>
                <a:ea typeface="+mj-ea"/>
              </a:rPr>
              <a:t>모듈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B2D517-7468-CC49-D751-1AFA2BFA406C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7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479912E7-E129-D6A1-EB98-ED0EDA34E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57" y="1040877"/>
            <a:ext cx="10957086" cy="551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자급식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배포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elf-service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/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전체 배포 프로세스를 자동화 할 수 있으며, 이는 개발자가 필요할 때마다 자체적으로 배포를 진행할 수 있습니다.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ko-KR" sz="1600" dirty="0"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속도와 안정성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peed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and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safety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/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자동화하면 빠르게 배포를 할 수 있으며, 자동화 된 프로세스는 일관되고 오류를 적게 발생 합니다.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ko-KR" sz="1600" dirty="0"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문서화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ocumentation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/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누구나 읽을 수 있는 코드로 인프라 상태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파악 가능하며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,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조직의 모든 사람이 구조를 이</a:t>
            </a:r>
            <a:r>
              <a:rPr lang="ko-KR" altLang="en-US" sz="1600" dirty="0">
                <a:latin typeface="+mj-ea"/>
                <a:ea typeface="+mj-ea"/>
              </a:rPr>
              <a:t>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할 수 있습니다.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ko-KR" sz="1600" dirty="0"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버전 관리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ersion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ontrol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/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코드형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인프라는 소스를 통해 버전 관리가 가능하며, 히스토리가 남아있어 시스템에 문제가 생겼을 경우 이전 버전으로 빠르게 롤백이 가능합니다.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ko-KR" sz="1600" dirty="0"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유효성 검증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V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alidation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)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/>
            </a:r>
            <a:b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코드가 변경될 때마다 검증을 수행하고 일련의 자동화된 테스트를 실행할 수 있으며, 정적 분석 프로그램에 코드를 전달하여 오류 발생 위험을 줄일 수 있습니다.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ko-KR" sz="1600" dirty="0">
              <a:latin typeface="+mj-e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재사용성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R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e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use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/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인프라를 재사용 가능한 모듈로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패키징할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수 있으므로 모든 제품을 매번 처음부터 배포하는 대신 문서화되고 검증된 모듈로 일관되게 배포할 수 있습니다.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ABBB19-547D-FC4A-415F-4AC495B6F272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B0E27-5588-D428-86D8-FE6FF068FE46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기본 인프라 구축 </a:t>
            </a:r>
            <a:r>
              <a:rPr lang="en-US" altLang="ko-KR" sz="2800" b="1" dirty="0">
                <a:latin typeface="+mj-ea"/>
                <a:ea typeface="+mj-ea"/>
              </a:rPr>
              <a:t>| </a:t>
            </a:r>
            <a:r>
              <a:rPr lang="en-US" altLang="ko-KR" sz="2400" b="1" dirty="0">
                <a:latin typeface="+mj-ea"/>
                <a:ea typeface="+mj-ea"/>
              </a:rPr>
              <a:t>Terraform</a:t>
            </a:r>
            <a:r>
              <a:rPr lang="ko-KR" altLang="en-US" sz="2400" b="1" dirty="0">
                <a:latin typeface="+mj-ea"/>
                <a:ea typeface="+mj-ea"/>
              </a:rPr>
              <a:t>을 사용한 모듈화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398F-5F0E-E1E5-0DAD-0B24FCDA404A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9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8CAFE5-58EB-28AF-5721-C20238F5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7804"/>
            <a:ext cx="2950007" cy="361613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433350D-99F7-0379-9C98-13B231C893F3}"/>
              </a:ext>
            </a:extLst>
          </p:cNvPr>
          <p:cNvGrpSpPr/>
          <p:nvPr/>
        </p:nvGrpSpPr>
        <p:grpSpPr>
          <a:xfrm>
            <a:off x="3087892" y="1790284"/>
            <a:ext cx="4362774" cy="3666153"/>
            <a:chOff x="2950007" y="1772795"/>
            <a:chExt cx="4362774" cy="366615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DF01AB2-819C-D521-A2F3-F75F074D682C}"/>
                </a:ext>
              </a:extLst>
            </p:cNvPr>
            <p:cNvGrpSpPr/>
            <p:nvPr/>
          </p:nvGrpSpPr>
          <p:grpSpPr>
            <a:xfrm>
              <a:off x="2950007" y="1772795"/>
              <a:ext cx="4362774" cy="3666153"/>
              <a:chOff x="5332062" y="1678708"/>
              <a:chExt cx="4362774" cy="36661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BEA509-6598-58F8-0F0C-948B8BDF4469}"/>
                  </a:ext>
                </a:extLst>
              </p:cNvPr>
              <p:cNvSpPr txBox="1"/>
              <p:nvPr/>
            </p:nvSpPr>
            <p:spPr>
              <a:xfrm>
                <a:off x="5332062" y="1678708"/>
                <a:ext cx="33652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0D4289"/>
                    </a:solidFill>
                    <a:latin typeface="+mj-ea"/>
                    <a:ea typeface="+mj-ea"/>
                  </a:rPr>
                  <a:t>Project-Terraform</a:t>
                </a: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408BCB8-90F4-63C7-8E0C-EB4DE29B3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3181" y="2173658"/>
                <a:ext cx="0" cy="30204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52FAA91-EC9D-F476-8384-1FD063586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3181" y="2416939"/>
                <a:ext cx="2097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61B6F-991B-31FB-A343-7E9D2FE11331}"/>
                  </a:ext>
                </a:extLst>
              </p:cNvPr>
              <p:cNvSpPr txBox="1"/>
              <p:nvPr/>
            </p:nvSpPr>
            <p:spPr>
              <a:xfrm>
                <a:off x="6212906" y="2232273"/>
                <a:ext cx="1770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</a:rPr>
                  <a:t>.terraform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A60F31C-DCA9-74BD-B412-FE958EAB121C}"/>
                  </a:ext>
                </a:extLst>
              </p:cNvPr>
              <p:cNvCxnSpPr/>
              <p:nvPr/>
            </p:nvCxnSpPr>
            <p:spPr>
              <a:xfrm>
                <a:off x="6003181" y="2915453"/>
                <a:ext cx="2097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CB8EAC-7EB2-99EF-F4EB-B047F98D4D3F}"/>
                  </a:ext>
                </a:extLst>
              </p:cNvPr>
              <p:cNvSpPr txBox="1"/>
              <p:nvPr/>
            </p:nvSpPr>
            <p:spPr>
              <a:xfrm>
                <a:off x="6212906" y="2693991"/>
                <a:ext cx="174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+mj-ea"/>
                    <a:ea typeface="+mj-ea"/>
                  </a:rPr>
                  <a:t>vpc</a:t>
                </a:r>
                <a:r>
                  <a:rPr lang="en-US" altLang="ko-KR" dirty="0">
                    <a:latin typeface="+mj-ea"/>
                    <a:ea typeface="+mj-ea"/>
                  </a:rPr>
                  <a:t> (Module) 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B1EFD027-5DD4-9071-C48B-DAFC420A0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939" y="3063323"/>
                <a:ext cx="0" cy="16259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1E63040-2199-1A58-D5C9-5A078C8C9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939" y="3365309"/>
                <a:ext cx="2097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F79869-5286-EDA8-89F9-A748B2502F3B}"/>
                  </a:ext>
                </a:extLst>
              </p:cNvPr>
              <p:cNvSpPr txBox="1"/>
              <p:nvPr/>
            </p:nvSpPr>
            <p:spPr>
              <a:xfrm>
                <a:off x="6854664" y="3149932"/>
                <a:ext cx="174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</a:rPr>
                  <a:t>main.tf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B654D74-C4D2-43A6-1079-3419A7413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8548" y="3798956"/>
                <a:ext cx="2097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F2A248-D97D-313A-11E5-EF2C93F64253}"/>
                  </a:ext>
                </a:extLst>
              </p:cNvPr>
              <p:cNvSpPr txBox="1"/>
              <p:nvPr/>
            </p:nvSpPr>
            <p:spPr>
              <a:xfrm>
                <a:off x="6854664" y="3605873"/>
                <a:ext cx="174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</a:rPr>
                  <a:t>outputs.tf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92F289-B74A-41D4-19A7-9123D773CDAA}"/>
                  </a:ext>
                </a:extLst>
              </p:cNvPr>
              <p:cNvSpPr txBox="1"/>
              <p:nvPr/>
            </p:nvSpPr>
            <p:spPr>
              <a:xfrm>
                <a:off x="6854664" y="4056052"/>
                <a:ext cx="174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</a:rPr>
                  <a:t>terraform.tf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E939A7-58F9-3654-F33E-F6E7907FDB91}"/>
                  </a:ext>
                </a:extLst>
              </p:cNvPr>
              <p:cNvSpPr txBox="1"/>
              <p:nvPr/>
            </p:nvSpPr>
            <p:spPr>
              <a:xfrm>
                <a:off x="6869319" y="4504576"/>
                <a:ext cx="174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</a:rPr>
                  <a:t>variables.tf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9FDF169-E5D8-628E-237C-90E650C7D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9564" y="4689242"/>
                <a:ext cx="2097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5BC6AA08-FDE9-4AFD-12FA-DBB2A0425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9563" y="4262752"/>
                <a:ext cx="2097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F058CF2E-AD50-6354-A9E5-2B6F1D6B7C06}"/>
                  </a:ext>
                </a:extLst>
              </p:cNvPr>
              <p:cNvCxnSpPr/>
              <p:nvPr/>
            </p:nvCxnSpPr>
            <p:spPr>
              <a:xfrm>
                <a:off x="6006044" y="5194109"/>
                <a:ext cx="2097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4408E1-2BCC-B5E8-C1E3-A90A80161122}"/>
                  </a:ext>
                </a:extLst>
              </p:cNvPr>
              <p:cNvSpPr txBox="1"/>
              <p:nvPr/>
            </p:nvSpPr>
            <p:spPr>
              <a:xfrm>
                <a:off x="6238071" y="4975529"/>
                <a:ext cx="3456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</a:rPr>
                  <a:t>main.tf (</a:t>
                </a:r>
                <a:r>
                  <a:rPr lang="ko-KR" altLang="en-US" dirty="0">
                    <a:latin typeface="+mj-ea"/>
                    <a:ea typeface="+mj-ea"/>
                  </a:rPr>
                  <a:t>변수 입력 및 모듈 실행</a:t>
                </a:r>
                <a:r>
                  <a:rPr lang="en-US" altLang="ko-KR" dirty="0">
                    <a:latin typeface="+mj-ea"/>
                    <a:ea typeface="+mj-ea"/>
                  </a:rPr>
                  <a:t>)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1E25075-25DF-ACEF-B390-D576EA1EA5EC}"/>
                </a:ext>
              </a:extLst>
            </p:cNvPr>
            <p:cNvSpPr/>
            <p:nvPr/>
          </p:nvSpPr>
          <p:spPr>
            <a:xfrm>
              <a:off x="2950007" y="1797804"/>
              <a:ext cx="4362774" cy="3616137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D03B4-8137-07DC-4020-29C57233D925}"/>
              </a:ext>
            </a:extLst>
          </p:cNvPr>
          <p:cNvSpPr txBox="1"/>
          <p:nvPr/>
        </p:nvSpPr>
        <p:spPr>
          <a:xfrm>
            <a:off x="7660390" y="602776"/>
            <a:ext cx="4130337" cy="3847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D4289"/>
                </a:solidFill>
                <a:latin typeface="+mj-ea"/>
                <a:ea typeface="+mj-ea"/>
              </a:rPr>
              <a:t>Variables</a:t>
            </a:r>
            <a:endParaRPr lang="en-US" altLang="ko-KR" b="1" dirty="0">
              <a:solidFill>
                <a:srgbClr val="0D4289"/>
              </a:solidFill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. VPC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en-US" altLang="ko-KR" dirty="0" err="1">
                <a:latin typeface="+mj-ea"/>
                <a:ea typeface="+mj-ea"/>
              </a:rPr>
              <a:t>create_vpc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- cider</a:t>
            </a: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en-US" altLang="ko-KR" dirty="0" err="1">
                <a:latin typeface="+mj-ea"/>
                <a:ea typeface="+mj-ea"/>
              </a:rPr>
              <a:t>enable_dns_hostnames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서브넷</a:t>
            </a:r>
            <a:r>
              <a:rPr lang="ko-KR" altLang="en-US" dirty="0">
                <a:latin typeface="+mj-ea"/>
                <a:ea typeface="+mj-ea"/>
              </a:rPr>
              <a:t> 6개(PUB/PRI/DB)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en-US" altLang="ko-KR" dirty="0" err="1">
                <a:latin typeface="+mj-ea"/>
                <a:ea typeface="+mj-ea"/>
              </a:rPr>
              <a:t>az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en-US" altLang="ko-KR" dirty="0" err="1">
                <a:latin typeface="+mj-ea"/>
                <a:ea typeface="+mj-ea"/>
              </a:rPr>
              <a:t>public_subnet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en-US" altLang="ko-KR" dirty="0" err="1">
                <a:latin typeface="+mj-ea"/>
                <a:ea typeface="+mj-ea"/>
              </a:rPr>
              <a:t>private_subnet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en-US" altLang="ko-KR" dirty="0" err="1">
                <a:latin typeface="+mj-ea"/>
                <a:ea typeface="+mj-ea"/>
              </a:rPr>
              <a:t>database_subnet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8. EC2(</a:t>
            </a:r>
            <a:r>
              <a:rPr lang="en-US" altLang="ko-KR" b="0" dirty="0">
                <a:effectLst/>
                <a:latin typeface="+mj-ea"/>
                <a:ea typeface="+mj-ea"/>
              </a:rPr>
              <a:t>ec2_Bastion)</a:t>
            </a:r>
          </a:p>
          <a:p>
            <a:r>
              <a:rPr lang="en-US" altLang="ko-KR" dirty="0">
                <a:latin typeface="+mj-ea"/>
                <a:ea typeface="+mj-ea"/>
              </a:rPr>
              <a:t>     </a:t>
            </a:r>
            <a:r>
              <a:rPr lang="en-US" altLang="ko-KR" b="0" dirty="0">
                <a:effectLst/>
                <a:latin typeface="+mj-ea"/>
                <a:ea typeface="+mj-ea"/>
              </a:rPr>
              <a:t>- create_ec2_bastion</a:t>
            </a:r>
          </a:p>
          <a:p>
            <a:r>
              <a:rPr lang="en-US" altLang="ko-KR" b="0" dirty="0">
                <a:effectLst/>
                <a:latin typeface="+mj-ea"/>
                <a:ea typeface="+mj-ea"/>
              </a:rPr>
              <a:t>     - ec2-bastionkey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09334-4B86-80BE-642D-B48B1165C501}"/>
              </a:ext>
            </a:extLst>
          </p:cNvPr>
          <p:cNvSpPr txBox="1"/>
          <p:nvPr/>
        </p:nvSpPr>
        <p:spPr>
          <a:xfrm>
            <a:off x="7617602" y="4561608"/>
            <a:ext cx="4173126" cy="190821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D4289"/>
                </a:solidFill>
                <a:effectLst/>
                <a:latin typeface="+mj-ea"/>
                <a:ea typeface="+mj-ea"/>
              </a:rPr>
              <a:t>Built-in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D4289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1" dirty="0">
                <a:solidFill>
                  <a:srgbClr val="0D4289"/>
                </a:solidFill>
                <a:latin typeface="+mj-ea"/>
                <a:ea typeface="+mj-ea"/>
              </a:rPr>
              <a:t>R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D4289"/>
                </a:solidFill>
                <a:effectLst/>
                <a:latin typeface="+mj-ea"/>
                <a:ea typeface="+mj-ea"/>
              </a:rPr>
              <a:t>esources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D4289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800" b="1" dirty="0">
                <a:solidFill>
                  <a:srgbClr val="0D4289"/>
                </a:solidFill>
                <a:latin typeface="+mj-ea"/>
                <a:ea typeface="+mj-ea"/>
              </a:rPr>
              <a:t> </a:t>
            </a:r>
            <a:endParaRPr lang="en-US" altLang="ko-KR" sz="2800" b="1" dirty="0">
              <a:solidFill>
                <a:srgbClr val="0D4289"/>
              </a:solidFill>
              <a:latin typeface="+mj-ea"/>
              <a:ea typeface="+mj-ea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. </a:t>
            </a:r>
            <a:r>
              <a:rPr lang="ko-KR" altLang="en-US" dirty="0" err="1"/>
              <a:t>인터넷게이트웨이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. 보안그룹(ICMP/HTTP/HTTPS/SSH)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. </a:t>
            </a:r>
            <a:r>
              <a:rPr lang="ko-KR" altLang="en-US" dirty="0" err="1"/>
              <a:t>라우팅테이블</a:t>
            </a:r>
            <a:r>
              <a:rPr lang="ko-KR" altLang="en-US" dirty="0"/>
              <a:t> - 연결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. 탄력적 </a:t>
            </a:r>
            <a:r>
              <a:rPr lang="en-US" altLang="ko-KR" dirty="0"/>
              <a:t>IP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. </a:t>
            </a:r>
            <a:r>
              <a:rPr lang="ko-KR" altLang="en-US" dirty="0" err="1"/>
              <a:t>NAT게이트웨이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5697A-B609-6452-ACCE-F8862EDBDEE6}"/>
              </a:ext>
            </a:extLst>
          </p:cNvPr>
          <p:cNvSpPr txBox="1"/>
          <p:nvPr/>
        </p:nvSpPr>
        <p:spPr>
          <a:xfrm>
            <a:off x="3087892" y="2382305"/>
            <a:ext cx="4352091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. VPC</a:t>
            </a: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서브넷</a:t>
            </a:r>
            <a:r>
              <a:rPr lang="ko-KR" altLang="en-US" dirty="0">
                <a:latin typeface="+mj-ea"/>
                <a:ea typeface="+mj-ea"/>
              </a:rPr>
              <a:t> 6개(PUB/PRI/DB)</a:t>
            </a: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인터넷게이트웨이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. 보안그룹(ICMP/HTTP/HTTPS/SSH)</a:t>
            </a: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라우팅테이블</a:t>
            </a:r>
            <a:r>
              <a:rPr lang="ko-KR" altLang="en-US" dirty="0">
                <a:latin typeface="+mj-ea"/>
                <a:ea typeface="+mj-ea"/>
              </a:rPr>
              <a:t> - 연결</a:t>
            </a: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6</a:t>
            </a:r>
            <a:r>
              <a:rPr lang="ko-KR" altLang="en-US" dirty="0">
                <a:latin typeface="+mj-ea"/>
                <a:ea typeface="+mj-ea"/>
              </a:rPr>
              <a:t>. 탄력적 </a:t>
            </a:r>
            <a:r>
              <a:rPr lang="ko-KR" altLang="en-US" dirty="0" err="1">
                <a:latin typeface="+mj-ea"/>
                <a:ea typeface="+mj-ea"/>
              </a:rPr>
              <a:t>ip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7</a:t>
            </a:r>
            <a:r>
              <a:rPr lang="ko-KR" altLang="en-US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NAT게이트웨이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8. EC2(</a:t>
            </a:r>
            <a:r>
              <a:rPr lang="en-US" altLang="ko-KR" b="0" dirty="0">
                <a:effectLst/>
                <a:latin typeface="+mj-ea"/>
                <a:ea typeface="+mj-ea"/>
              </a:rPr>
              <a:t>ec2_Bastion)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EF5FC3-C49F-FD00-1A32-39B2D0355D6B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028F5A-1697-3339-9183-052E2056BD9A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구현</a:t>
            </a:r>
            <a:r>
              <a:rPr lang="en-US" altLang="ko-KR" sz="2800" b="1" dirty="0"/>
              <a:t> | </a:t>
            </a:r>
            <a:r>
              <a:rPr lang="ko-KR" altLang="en-US" sz="2400" b="1" dirty="0"/>
              <a:t>모듈 설계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076C-10E1-A9F5-1F6A-474F4C0B80AB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B1D3B6-DFA6-BA57-053B-1D727ED6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68" y="1210287"/>
            <a:ext cx="9231263" cy="51765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5627F5F-D4C7-EA5B-F0A7-4031A0845CB7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DE4F0-18EE-7A54-679C-5840C0DFB87A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기본 인프라 구현 </a:t>
            </a:r>
            <a:r>
              <a:rPr lang="en-US" altLang="ko-KR" sz="2800" b="1" dirty="0">
                <a:latin typeface="+mj-ea"/>
                <a:ea typeface="+mj-ea"/>
              </a:rPr>
              <a:t>| </a:t>
            </a:r>
            <a:r>
              <a:rPr lang="ko-KR" altLang="en-US" sz="2400" b="1" dirty="0">
                <a:latin typeface="+mj-ea"/>
                <a:ea typeface="+mj-ea"/>
              </a:rPr>
              <a:t>변수 입력 및 모듈 실행용 </a:t>
            </a:r>
            <a:r>
              <a:rPr lang="en-US" altLang="ko-KR" sz="2400" b="1" dirty="0">
                <a:latin typeface="+mj-ea"/>
                <a:ea typeface="+mj-ea"/>
              </a:rPr>
              <a:t>main.tf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46A24-754F-B2BE-C55C-6EEB5E829CFF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73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F6CED-8991-8B55-AE4D-2AC886468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7" y="1006722"/>
            <a:ext cx="4324336" cy="54708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CC0E7C-8BCD-9DBE-4547-A6A82DE9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809" y="993836"/>
            <a:ext cx="5721824" cy="54768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55BADC-943B-92C3-5EC7-9E594F999B7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32AB5-AAFD-6BDE-7B2D-E79F9BCE09B1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구현 </a:t>
            </a:r>
            <a:r>
              <a:rPr lang="en-US" altLang="ko-KR" sz="2800" b="1" dirty="0"/>
              <a:t>| </a:t>
            </a:r>
            <a:r>
              <a:rPr lang="ko-KR" altLang="en-US" sz="2400" b="1" dirty="0">
                <a:latin typeface="+mj-ea"/>
                <a:ea typeface="+mj-ea"/>
              </a:rPr>
              <a:t>메인 코드 설계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변수 설정 및 </a:t>
            </a:r>
            <a:r>
              <a:rPr lang="en-US" altLang="ko-KR" sz="2400" b="1" dirty="0">
                <a:latin typeface="+mj-ea"/>
                <a:ea typeface="+mj-ea"/>
              </a:rPr>
              <a:t>VPC, IGW, local </a:t>
            </a:r>
            <a:r>
              <a:rPr lang="ko-KR" altLang="en-US" sz="2400" b="1" dirty="0">
                <a:latin typeface="+mj-ea"/>
                <a:ea typeface="+mj-ea"/>
              </a:rPr>
              <a:t>변수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9EF52-ABCE-E52D-234C-F700AD9FD54E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609600" y="275397"/>
            <a:ext cx="455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" panose="020F0502020204030203" pitchFamily="34" charset="0"/>
              </a:rPr>
              <a:t>Schedule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AB4583F3-6B56-40EB-948B-77A527A36D21}"/>
              </a:ext>
            </a:extLst>
          </p:cNvPr>
          <p:cNvSpPr/>
          <p:nvPr/>
        </p:nvSpPr>
        <p:spPr>
          <a:xfrm flipV="1">
            <a:off x="7468083" y="6086565"/>
            <a:ext cx="4751349" cy="813928"/>
          </a:xfrm>
          <a:custGeom>
            <a:avLst/>
            <a:gdLst>
              <a:gd name="connsiteX0" fmla="*/ 2540000 w 2540000"/>
              <a:gd name="connsiteY0" fmla="*/ 0 h 420914"/>
              <a:gd name="connsiteX1" fmla="*/ 0 w 2540000"/>
              <a:gd name="connsiteY1" fmla="*/ 29029 h 420914"/>
              <a:gd name="connsiteX2" fmla="*/ 2162629 w 2540000"/>
              <a:gd name="connsiteY2" fmla="*/ 420914 h 420914"/>
              <a:gd name="connsiteX3" fmla="*/ 2540000 w 2540000"/>
              <a:gd name="connsiteY3" fmla="*/ 0 h 420914"/>
              <a:gd name="connsiteX0" fmla="*/ 2609850 w 2609850"/>
              <a:gd name="connsiteY0" fmla="*/ 0 h 417739"/>
              <a:gd name="connsiteX1" fmla="*/ 0 w 2609850"/>
              <a:gd name="connsiteY1" fmla="*/ 25854 h 417739"/>
              <a:gd name="connsiteX2" fmla="*/ 2162629 w 2609850"/>
              <a:gd name="connsiteY2" fmla="*/ 417739 h 417739"/>
              <a:gd name="connsiteX3" fmla="*/ 2609850 w 2609850"/>
              <a:gd name="connsiteY3" fmla="*/ 0 h 417739"/>
              <a:gd name="connsiteX0" fmla="*/ 2609850 w 2609850"/>
              <a:gd name="connsiteY0" fmla="*/ 0 h 316139"/>
              <a:gd name="connsiteX1" fmla="*/ 0 w 2609850"/>
              <a:gd name="connsiteY1" fmla="*/ 25854 h 316139"/>
              <a:gd name="connsiteX2" fmla="*/ 1937204 w 2609850"/>
              <a:gd name="connsiteY2" fmla="*/ 316139 h 316139"/>
              <a:gd name="connsiteX3" fmla="*/ 2609850 w 2609850"/>
              <a:gd name="connsiteY3" fmla="*/ 0 h 316139"/>
              <a:gd name="connsiteX0" fmla="*/ 2609850 w 2609850"/>
              <a:gd name="connsiteY0" fmla="*/ 0 h 455839"/>
              <a:gd name="connsiteX1" fmla="*/ 0 w 2609850"/>
              <a:gd name="connsiteY1" fmla="*/ 25854 h 455839"/>
              <a:gd name="connsiteX2" fmla="*/ 2127704 w 2609850"/>
              <a:gd name="connsiteY2" fmla="*/ 455839 h 455839"/>
              <a:gd name="connsiteX3" fmla="*/ 2609850 w 2609850"/>
              <a:gd name="connsiteY3" fmla="*/ 0 h 45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455839">
                <a:moveTo>
                  <a:pt x="2609850" y="0"/>
                </a:moveTo>
                <a:lnTo>
                  <a:pt x="0" y="25854"/>
                </a:lnTo>
                <a:lnTo>
                  <a:pt x="2127704" y="455839"/>
                </a:lnTo>
                <a:lnTo>
                  <a:pt x="2609850" y="0"/>
                </a:lnTo>
                <a:close/>
              </a:path>
            </a:pathLst>
          </a:custGeom>
          <a:gradFill>
            <a:gsLst>
              <a:gs pos="0">
                <a:srgbClr val="2EB0BD"/>
              </a:gs>
              <a:gs pos="100000">
                <a:srgbClr val="0D4289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830FFCBB-A0AB-4942-B484-11BFC2E1E07B}"/>
              </a:ext>
            </a:extLst>
          </p:cNvPr>
          <p:cNvSpPr/>
          <p:nvPr/>
        </p:nvSpPr>
        <p:spPr>
          <a:xfrm flipH="1" flipV="1">
            <a:off x="-5045" y="-43384"/>
            <a:ext cx="12220576" cy="1929143"/>
          </a:xfrm>
          <a:custGeom>
            <a:avLst/>
            <a:gdLst>
              <a:gd name="connsiteX0" fmla="*/ 0 w 9786937"/>
              <a:gd name="connsiteY0" fmla="*/ 1585912 h 1657350"/>
              <a:gd name="connsiteX1" fmla="*/ 9786937 w 9786937"/>
              <a:gd name="connsiteY1" fmla="*/ 0 h 1657350"/>
              <a:gd name="connsiteX2" fmla="*/ 9786937 w 9786937"/>
              <a:gd name="connsiteY2" fmla="*/ 1657350 h 1657350"/>
              <a:gd name="connsiteX3" fmla="*/ 0 w 9786937"/>
              <a:gd name="connsiteY3" fmla="*/ 1585912 h 1657350"/>
              <a:gd name="connsiteX0" fmla="*/ 0 w 9801224"/>
              <a:gd name="connsiteY0" fmla="*/ 1628774 h 1657350"/>
              <a:gd name="connsiteX1" fmla="*/ 9801224 w 9801224"/>
              <a:gd name="connsiteY1" fmla="*/ 0 h 1657350"/>
              <a:gd name="connsiteX2" fmla="*/ 9801224 w 9801224"/>
              <a:gd name="connsiteY2" fmla="*/ 1657350 h 1657350"/>
              <a:gd name="connsiteX3" fmla="*/ 0 w 9801224"/>
              <a:gd name="connsiteY3" fmla="*/ 162877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1224" h="1657350">
                <a:moveTo>
                  <a:pt x="0" y="1628774"/>
                </a:moveTo>
                <a:lnTo>
                  <a:pt x="9801224" y="0"/>
                </a:lnTo>
                <a:lnTo>
                  <a:pt x="9801224" y="1657350"/>
                </a:lnTo>
                <a:lnTo>
                  <a:pt x="0" y="1628774"/>
                </a:lnTo>
                <a:close/>
              </a:path>
            </a:pathLst>
          </a:custGeom>
          <a:gradFill>
            <a:gsLst>
              <a:gs pos="0">
                <a:srgbClr val="2EB0BD"/>
              </a:gs>
              <a:gs pos="100000">
                <a:srgbClr val="0D4289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7">
            <a:extLst>
              <a:ext uri="{FF2B5EF4-FFF2-40B4-BE49-F238E27FC236}">
                <a16:creationId xmlns:a16="http://schemas.microsoft.com/office/drawing/2014/main" id="{05DD80D6-3CE6-465A-B948-CD8D631DB7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8101" y="4137863"/>
            <a:ext cx="9621837" cy="0"/>
          </a:xfrm>
          <a:prstGeom prst="line">
            <a:avLst/>
          </a:prstGeom>
          <a:noFill/>
          <a:ln w="23813" cap="flat">
            <a:solidFill>
              <a:schemeClr val="tx1">
                <a:lumMod val="25000"/>
                <a:lumOff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42" name="Oval 8">
            <a:extLst>
              <a:ext uri="{FF2B5EF4-FFF2-40B4-BE49-F238E27FC236}">
                <a16:creationId xmlns:a16="http://schemas.microsoft.com/office/drawing/2014/main" id="{EFADC21A-8BAA-4403-9CC1-23E3F6167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726" y="4026738"/>
            <a:ext cx="222250" cy="222250"/>
          </a:xfrm>
          <a:prstGeom prst="ellipse">
            <a:avLst/>
          </a:prstGeom>
          <a:solidFill>
            <a:srgbClr val="0D42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49" name="Freeform 18">
            <a:extLst>
              <a:ext uri="{FF2B5EF4-FFF2-40B4-BE49-F238E27FC236}">
                <a16:creationId xmlns:a16="http://schemas.microsoft.com/office/drawing/2014/main" id="{2BB7664E-6C59-4027-85E1-3A04C90D1FBE}"/>
              </a:ext>
            </a:extLst>
          </p:cNvPr>
          <p:cNvSpPr>
            <a:spLocks/>
          </p:cNvSpPr>
          <p:nvPr/>
        </p:nvSpPr>
        <p:spPr bwMode="auto">
          <a:xfrm>
            <a:off x="1948298" y="2797601"/>
            <a:ext cx="1065369" cy="1162461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rgbClr val="0D42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56" name="Freeform 40">
            <a:extLst>
              <a:ext uri="{FF2B5EF4-FFF2-40B4-BE49-F238E27FC236}">
                <a16:creationId xmlns:a16="http://schemas.microsoft.com/office/drawing/2014/main" id="{2FE76734-3AEC-4F94-BF9E-8454EEAAA312}"/>
              </a:ext>
            </a:extLst>
          </p:cNvPr>
          <p:cNvSpPr>
            <a:spLocks noEditPoints="1"/>
          </p:cNvSpPr>
          <p:nvPr/>
        </p:nvSpPr>
        <p:spPr bwMode="auto">
          <a:xfrm>
            <a:off x="2222329" y="3368090"/>
            <a:ext cx="526865" cy="396045"/>
          </a:xfrm>
          <a:custGeom>
            <a:avLst/>
            <a:gdLst>
              <a:gd name="T0" fmla="*/ 132 w 256"/>
              <a:gd name="T1" fmla="*/ 123 h 192"/>
              <a:gd name="T2" fmla="*/ 106 w 256"/>
              <a:gd name="T3" fmla="*/ 111 h 192"/>
              <a:gd name="T4" fmla="*/ 104 w 256"/>
              <a:gd name="T5" fmla="*/ 96 h 192"/>
              <a:gd name="T6" fmla="*/ 118 w 256"/>
              <a:gd name="T7" fmla="*/ 72 h 192"/>
              <a:gd name="T8" fmla="*/ 119 w 256"/>
              <a:gd name="T9" fmla="*/ 72 h 192"/>
              <a:gd name="T10" fmla="*/ 124 w 256"/>
              <a:gd name="T11" fmla="*/ 68 h 192"/>
              <a:gd name="T12" fmla="*/ 126 w 256"/>
              <a:gd name="T13" fmla="*/ 54 h 192"/>
              <a:gd name="T14" fmla="*/ 121 w 256"/>
              <a:gd name="T15" fmla="*/ 49 h 192"/>
              <a:gd name="T16" fmla="*/ 122 w 256"/>
              <a:gd name="T17" fmla="*/ 48 h 192"/>
              <a:gd name="T18" fmla="*/ 122 w 256"/>
              <a:gd name="T19" fmla="*/ 43 h 192"/>
              <a:gd name="T20" fmla="*/ 123 w 256"/>
              <a:gd name="T21" fmla="*/ 39 h 192"/>
              <a:gd name="T22" fmla="*/ 120 w 256"/>
              <a:gd name="T23" fmla="*/ 24 h 192"/>
              <a:gd name="T24" fmla="*/ 111 w 256"/>
              <a:gd name="T25" fmla="*/ 11 h 192"/>
              <a:gd name="T26" fmla="*/ 88 w 256"/>
              <a:gd name="T27" fmla="*/ 0 h 192"/>
              <a:gd name="T28" fmla="*/ 76 w 256"/>
              <a:gd name="T29" fmla="*/ 5 h 192"/>
              <a:gd name="T30" fmla="*/ 72 w 256"/>
              <a:gd name="T31" fmla="*/ 4 h 192"/>
              <a:gd name="T32" fmla="*/ 52 w 256"/>
              <a:gd name="T33" fmla="*/ 14 h 192"/>
              <a:gd name="T34" fmla="*/ 46 w 256"/>
              <a:gd name="T35" fmla="*/ 28 h 192"/>
              <a:gd name="T36" fmla="*/ 44 w 256"/>
              <a:gd name="T37" fmla="*/ 38 h 192"/>
              <a:gd name="T38" fmla="*/ 45 w 256"/>
              <a:gd name="T39" fmla="*/ 49 h 192"/>
              <a:gd name="T40" fmla="*/ 41 w 256"/>
              <a:gd name="T41" fmla="*/ 54 h 192"/>
              <a:gd name="T42" fmla="*/ 43 w 256"/>
              <a:gd name="T43" fmla="*/ 68 h 192"/>
              <a:gd name="T44" fmla="*/ 48 w 256"/>
              <a:gd name="T45" fmla="*/ 72 h 192"/>
              <a:gd name="T46" fmla="*/ 49 w 256"/>
              <a:gd name="T47" fmla="*/ 72 h 192"/>
              <a:gd name="T48" fmla="*/ 63 w 256"/>
              <a:gd name="T49" fmla="*/ 96 h 192"/>
              <a:gd name="T50" fmla="*/ 61 w 256"/>
              <a:gd name="T51" fmla="*/ 111 h 192"/>
              <a:gd name="T52" fmla="*/ 35 w 256"/>
              <a:gd name="T53" fmla="*/ 123 h 192"/>
              <a:gd name="T54" fmla="*/ 0 w 256"/>
              <a:gd name="T55" fmla="*/ 155 h 192"/>
              <a:gd name="T56" fmla="*/ 0 w 256"/>
              <a:gd name="T57" fmla="*/ 179 h 192"/>
              <a:gd name="T58" fmla="*/ 14 w 256"/>
              <a:gd name="T59" fmla="*/ 192 h 192"/>
              <a:gd name="T60" fmla="*/ 153 w 256"/>
              <a:gd name="T61" fmla="*/ 192 h 192"/>
              <a:gd name="T62" fmla="*/ 167 w 256"/>
              <a:gd name="T63" fmla="*/ 179 h 192"/>
              <a:gd name="T64" fmla="*/ 167 w 256"/>
              <a:gd name="T65" fmla="*/ 155 h 192"/>
              <a:gd name="T66" fmla="*/ 132 w 256"/>
              <a:gd name="T67" fmla="*/ 123 h 192"/>
              <a:gd name="T68" fmla="*/ 228 w 256"/>
              <a:gd name="T69" fmla="*/ 137 h 192"/>
              <a:gd name="T70" fmla="*/ 207 w 256"/>
              <a:gd name="T71" fmla="*/ 131 h 192"/>
              <a:gd name="T72" fmla="*/ 204 w 256"/>
              <a:gd name="T73" fmla="*/ 127 h 192"/>
              <a:gd name="T74" fmla="*/ 203 w 256"/>
              <a:gd name="T75" fmla="*/ 120 h 192"/>
              <a:gd name="T76" fmla="*/ 237 w 256"/>
              <a:gd name="T77" fmla="*/ 110 h 192"/>
              <a:gd name="T78" fmla="*/ 224 w 256"/>
              <a:gd name="T79" fmla="*/ 85 h 192"/>
              <a:gd name="T80" fmla="*/ 219 w 256"/>
              <a:gd name="T81" fmla="*/ 45 h 192"/>
              <a:gd name="T82" fmla="*/ 201 w 256"/>
              <a:gd name="T83" fmla="*/ 35 h 192"/>
              <a:gd name="T84" fmla="*/ 201 w 256"/>
              <a:gd name="T85" fmla="*/ 36 h 192"/>
              <a:gd name="T86" fmla="*/ 201 w 256"/>
              <a:gd name="T87" fmla="*/ 36 h 192"/>
              <a:gd name="T88" fmla="*/ 201 w 256"/>
              <a:gd name="T89" fmla="*/ 35 h 192"/>
              <a:gd name="T90" fmla="*/ 201 w 256"/>
              <a:gd name="T91" fmla="*/ 35 h 192"/>
              <a:gd name="T92" fmla="*/ 182 w 256"/>
              <a:gd name="T93" fmla="*/ 29 h 192"/>
              <a:gd name="T94" fmla="*/ 157 w 256"/>
              <a:gd name="T95" fmla="*/ 46 h 192"/>
              <a:gd name="T96" fmla="*/ 151 w 256"/>
              <a:gd name="T97" fmla="*/ 85 h 192"/>
              <a:gd name="T98" fmla="*/ 137 w 256"/>
              <a:gd name="T99" fmla="*/ 111 h 192"/>
              <a:gd name="T100" fmla="*/ 173 w 256"/>
              <a:gd name="T101" fmla="*/ 120 h 192"/>
              <a:gd name="T102" fmla="*/ 173 w 256"/>
              <a:gd name="T103" fmla="*/ 127 h 192"/>
              <a:gd name="T104" fmla="*/ 170 w 256"/>
              <a:gd name="T105" fmla="*/ 131 h 192"/>
              <a:gd name="T106" fmla="*/ 167 w 256"/>
              <a:gd name="T107" fmla="*/ 132 h 192"/>
              <a:gd name="T108" fmla="*/ 176 w 256"/>
              <a:gd name="T109" fmla="*/ 155 h 192"/>
              <a:gd name="T110" fmla="*/ 176 w 256"/>
              <a:gd name="T111" fmla="*/ 179 h 192"/>
              <a:gd name="T112" fmla="*/ 172 w 256"/>
              <a:gd name="T113" fmla="*/ 192 h 192"/>
              <a:gd name="T114" fmla="*/ 245 w 256"/>
              <a:gd name="T115" fmla="*/ 192 h 192"/>
              <a:gd name="T116" fmla="*/ 256 w 256"/>
              <a:gd name="T117" fmla="*/ 182 h 192"/>
              <a:gd name="T118" fmla="*/ 256 w 256"/>
              <a:gd name="T119" fmla="*/ 157 h 192"/>
              <a:gd name="T120" fmla="*/ 228 w 256"/>
              <a:gd name="T121" fmla="*/ 13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6" h="192">
                <a:moveTo>
                  <a:pt x="132" y="123"/>
                </a:moveTo>
                <a:cubicBezTo>
                  <a:pt x="127" y="121"/>
                  <a:pt x="116" y="115"/>
                  <a:pt x="106" y="111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11" y="90"/>
                  <a:pt x="117" y="81"/>
                  <a:pt x="118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22" y="72"/>
                  <a:pt x="124" y="70"/>
                  <a:pt x="124" y="68"/>
                </a:cubicBezTo>
                <a:cubicBezTo>
                  <a:pt x="126" y="54"/>
                  <a:pt x="126" y="54"/>
                  <a:pt x="126" y="54"/>
                </a:cubicBezTo>
                <a:cubicBezTo>
                  <a:pt x="127" y="51"/>
                  <a:pt x="124" y="49"/>
                  <a:pt x="121" y="49"/>
                </a:cubicBezTo>
                <a:cubicBezTo>
                  <a:pt x="122" y="49"/>
                  <a:pt x="122" y="49"/>
                  <a:pt x="122" y="48"/>
                </a:cubicBezTo>
                <a:cubicBezTo>
                  <a:pt x="122" y="47"/>
                  <a:pt x="122" y="45"/>
                  <a:pt x="122" y="43"/>
                </a:cubicBezTo>
                <a:cubicBezTo>
                  <a:pt x="122" y="42"/>
                  <a:pt x="122" y="41"/>
                  <a:pt x="123" y="39"/>
                </a:cubicBezTo>
                <a:cubicBezTo>
                  <a:pt x="123" y="33"/>
                  <a:pt x="122" y="27"/>
                  <a:pt x="120" y="24"/>
                </a:cubicBezTo>
                <a:cubicBezTo>
                  <a:pt x="118" y="19"/>
                  <a:pt x="115" y="15"/>
                  <a:pt x="111" y="11"/>
                </a:cubicBezTo>
                <a:cubicBezTo>
                  <a:pt x="104" y="4"/>
                  <a:pt x="96" y="0"/>
                  <a:pt x="88" y="0"/>
                </a:cubicBezTo>
                <a:cubicBezTo>
                  <a:pt x="84" y="0"/>
                  <a:pt x="80" y="2"/>
                  <a:pt x="76" y="5"/>
                </a:cubicBezTo>
                <a:cubicBezTo>
                  <a:pt x="74" y="4"/>
                  <a:pt x="73" y="4"/>
                  <a:pt x="72" y="4"/>
                </a:cubicBezTo>
                <a:cubicBezTo>
                  <a:pt x="66" y="4"/>
                  <a:pt x="58" y="8"/>
                  <a:pt x="52" y="14"/>
                </a:cubicBezTo>
                <a:cubicBezTo>
                  <a:pt x="49" y="19"/>
                  <a:pt x="47" y="23"/>
                  <a:pt x="46" y="28"/>
                </a:cubicBezTo>
                <a:cubicBezTo>
                  <a:pt x="45" y="31"/>
                  <a:pt x="44" y="34"/>
                  <a:pt x="44" y="38"/>
                </a:cubicBezTo>
                <a:cubicBezTo>
                  <a:pt x="44" y="42"/>
                  <a:pt x="44" y="46"/>
                  <a:pt x="45" y="49"/>
                </a:cubicBezTo>
                <a:cubicBezTo>
                  <a:pt x="43" y="49"/>
                  <a:pt x="41" y="51"/>
                  <a:pt x="41" y="54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70"/>
                  <a:pt x="46" y="72"/>
                  <a:pt x="48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51" y="82"/>
                  <a:pt x="57" y="90"/>
                  <a:pt x="63" y="96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51" y="115"/>
                  <a:pt x="41" y="121"/>
                  <a:pt x="35" y="123"/>
                </a:cubicBezTo>
                <a:cubicBezTo>
                  <a:pt x="23" y="128"/>
                  <a:pt x="0" y="135"/>
                  <a:pt x="0" y="155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6"/>
                  <a:pt x="6" y="192"/>
                  <a:pt x="14" y="192"/>
                </a:cubicBezTo>
                <a:cubicBezTo>
                  <a:pt x="153" y="192"/>
                  <a:pt x="153" y="192"/>
                  <a:pt x="153" y="192"/>
                </a:cubicBezTo>
                <a:cubicBezTo>
                  <a:pt x="161" y="192"/>
                  <a:pt x="167" y="186"/>
                  <a:pt x="167" y="179"/>
                </a:cubicBezTo>
                <a:cubicBezTo>
                  <a:pt x="167" y="172"/>
                  <a:pt x="167" y="155"/>
                  <a:pt x="167" y="155"/>
                </a:cubicBezTo>
                <a:cubicBezTo>
                  <a:pt x="167" y="135"/>
                  <a:pt x="144" y="128"/>
                  <a:pt x="132" y="123"/>
                </a:cubicBezTo>
                <a:close/>
                <a:moveTo>
                  <a:pt x="228" y="137"/>
                </a:moveTo>
                <a:cubicBezTo>
                  <a:pt x="223" y="135"/>
                  <a:pt x="215" y="134"/>
                  <a:pt x="207" y="131"/>
                </a:cubicBezTo>
                <a:cubicBezTo>
                  <a:pt x="206" y="130"/>
                  <a:pt x="204" y="129"/>
                  <a:pt x="204" y="127"/>
                </a:cubicBezTo>
                <a:cubicBezTo>
                  <a:pt x="203" y="120"/>
                  <a:pt x="203" y="120"/>
                  <a:pt x="203" y="120"/>
                </a:cubicBezTo>
                <a:cubicBezTo>
                  <a:pt x="223" y="119"/>
                  <a:pt x="237" y="110"/>
                  <a:pt x="237" y="110"/>
                </a:cubicBezTo>
                <a:cubicBezTo>
                  <a:pt x="230" y="101"/>
                  <a:pt x="226" y="97"/>
                  <a:pt x="224" y="85"/>
                </a:cubicBezTo>
                <a:cubicBezTo>
                  <a:pt x="221" y="71"/>
                  <a:pt x="226" y="58"/>
                  <a:pt x="219" y="45"/>
                </a:cubicBezTo>
                <a:cubicBezTo>
                  <a:pt x="213" y="33"/>
                  <a:pt x="201" y="35"/>
                  <a:pt x="201" y="35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1" y="35"/>
                  <a:pt x="201" y="35"/>
                  <a:pt x="201" y="35"/>
                </a:cubicBezTo>
                <a:cubicBezTo>
                  <a:pt x="201" y="35"/>
                  <a:pt x="201" y="35"/>
                  <a:pt x="201" y="35"/>
                </a:cubicBezTo>
                <a:cubicBezTo>
                  <a:pt x="201" y="35"/>
                  <a:pt x="200" y="26"/>
                  <a:pt x="182" y="29"/>
                </a:cubicBezTo>
                <a:cubicBezTo>
                  <a:pt x="174" y="30"/>
                  <a:pt x="163" y="32"/>
                  <a:pt x="157" y="46"/>
                </a:cubicBezTo>
                <a:cubicBezTo>
                  <a:pt x="150" y="60"/>
                  <a:pt x="152" y="77"/>
                  <a:pt x="151" y="85"/>
                </a:cubicBezTo>
                <a:cubicBezTo>
                  <a:pt x="149" y="92"/>
                  <a:pt x="149" y="102"/>
                  <a:pt x="137" y="111"/>
                </a:cubicBezTo>
                <a:cubicBezTo>
                  <a:pt x="137" y="111"/>
                  <a:pt x="149" y="121"/>
                  <a:pt x="173" y="120"/>
                </a:cubicBezTo>
                <a:cubicBezTo>
                  <a:pt x="173" y="127"/>
                  <a:pt x="173" y="127"/>
                  <a:pt x="173" y="127"/>
                </a:cubicBezTo>
                <a:cubicBezTo>
                  <a:pt x="173" y="128"/>
                  <a:pt x="171" y="130"/>
                  <a:pt x="170" y="131"/>
                </a:cubicBezTo>
                <a:cubicBezTo>
                  <a:pt x="169" y="131"/>
                  <a:pt x="168" y="131"/>
                  <a:pt x="167" y="132"/>
                </a:cubicBezTo>
                <a:cubicBezTo>
                  <a:pt x="172" y="137"/>
                  <a:pt x="176" y="145"/>
                  <a:pt x="176" y="155"/>
                </a:cubicBezTo>
                <a:cubicBezTo>
                  <a:pt x="176" y="179"/>
                  <a:pt x="176" y="179"/>
                  <a:pt x="176" y="179"/>
                </a:cubicBezTo>
                <a:cubicBezTo>
                  <a:pt x="176" y="184"/>
                  <a:pt x="175" y="188"/>
                  <a:pt x="172" y="192"/>
                </a:cubicBezTo>
                <a:cubicBezTo>
                  <a:pt x="245" y="192"/>
                  <a:pt x="245" y="192"/>
                  <a:pt x="245" y="192"/>
                </a:cubicBezTo>
                <a:cubicBezTo>
                  <a:pt x="251" y="192"/>
                  <a:pt x="256" y="187"/>
                  <a:pt x="256" y="182"/>
                </a:cubicBezTo>
                <a:cubicBezTo>
                  <a:pt x="256" y="176"/>
                  <a:pt x="256" y="157"/>
                  <a:pt x="256" y="157"/>
                </a:cubicBezTo>
                <a:cubicBezTo>
                  <a:pt x="256" y="141"/>
                  <a:pt x="239" y="140"/>
                  <a:pt x="228" y="1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ACF5C864-4225-479E-B544-55B8FDFC4942}"/>
              </a:ext>
            </a:extLst>
          </p:cNvPr>
          <p:cNvSpPr txBox="1">
            <a:spLocks/>
          </p:cNvSpPr>
          <p:nvPr/>
        </p:nvSpPr>
        <p:spPr>
          <a:xfrm>
            <a:off x="1655717" y="2145506"/>
            <a:ext cx="2135620" cy="5401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팀 소개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프로젝트 플랜</a:t>
            </a:r>
            <a:endParaRPr lang="en-GB" sz="14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6B02E7BE-442B-420F-BB0D-C13ED34B3AC1}"/>
              </a:ext>
            </a:extLst>
          </p:cNvPr>
          <p:cNvSpPr txBox="1">
            <a:spLocks/>
          </p:cNvSpPr>
          <p:nvPr/>
        </p:nvSpPr>
        <p:spPr>
          <a:xfrm>
            <a:off x="1535860" y="2942302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>프로젝트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/>
            </a:r>
            <a:b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</a:b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>개요</a:t>
            </a:r>
            <a:endParaRPr lang="en-GB" sz="1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44" name="Oval 10">
            <a:extLst>
              <a:ext uri="{FF2B5EF4-FFF2-40B4-BE49-F238E27FC236}">
                <a16:creationId xmlns:a16="http://schemas.microsoft.com/office/drawing/2014/main" id="{5F346106-1DD1-44A0-8808-10C8BC069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643" y="4026738"/>
            <a:ext cx="220662" cy="222250"/>
          </a:xfrm>
          <a:prstGeom prst="ellipse">
            <a:avLst/>
          </a:prstGeom>
          <a:solidFill>
            <a:srgbClr val="0D42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59" name="Freeform 18">
            <a:extLst>
              <a:ext uri="{FF2B5EF4-FFF2-40B4-BE49-F238E27FC236}">
                <a16:creationId xmlns:a16="http://schemas.microsoft.com/office/drawing/2014/main" id="{6B6BB28B-5175-4039-84C5-6FF2357AFEB3}"/>
              </a:ext>
            </a:extLst>
          </p:cNvPr>
          <p:cNvSpPr>
            <a:spLocks/>
          </p:cNvSpPr>
          <p:nvPr/>
        </p:nvSpPr>
        <p:spPr bwMode="auto">
          <a:xfrm>
            <a:off x="5249405" y="2780920"/>
            <a:ext cx="1065369" cy="1162461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rgbClr val="0D42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60" name="Freeform 17">
            <a:extLst>
              <a:ext uri="{FF2B5EF4-FFF2-40B4-BE49-F238E27FC236}">
                <a16:creationId xmlns:a16="http://schemas.microsoft.com/office/drawing/2014/main" id="{A7A4B5F6-60F0-489D-91B2-8787A908BDD9}"/>
              </a:ext>
            </a:extLst>
          </p:cNvPr>
          <p:cNvSpPr>
            <a:spLocks noEditPoints="1"/>
          </p:cNvSpPr>
          <p:nvPr/>
        </p:nvSpPr>
        <p:spPr bwMode="auto">
          <a:xfrm>
            <a:off x="5509398" y="3178830"/>
            <a:ext cx="535826" cy="535826"/>
          </a:xfrm>
          <a:custGeom>
            <a:avLst/>
            <a:gdLst>
              <a:gd name="T0" fmla="*/ 184 w 260"/>
              <a:gd name="T1" fmla="*/ 106 h 260"/>
              <a:gd name="T2" fmla="*/ 193 w 260"/>
              <a:gd name="T3" fmla="*/ 143 h 260"/>
              <a:gd name="T4" fmla="*/ 117 w 260"/>
              <a:gd name="T5" fmla="*/ 219 h 260"/>
              <a:gd name="T6" fmla="*/ 42 w 260"/>
              <a:gd name="T7" fmla="*/ 143 h 260"/>
              <a:gd name="T8" fmla="*/ 117 w 260"/>
              <a:gd name="T9" fmla="*/ 66 h 260"/>
              <a:gd name="T10" fmla="*/ 154 w 260"/>
              <a:gd name="T11" fmla="*/ 76 h 260"/>
              <a:gd name="T12" fmla="*/ 183 w 260"/>
              <a:gd name="T13" fmla="*/ 46 h 260"/>
              <a:gd name="T14" fmla="*/ 117 w 260"/>
              <a:gd name="T15" fmla="*/ 25 h 260"/>
              <a:gd name="T16" fmla="*/ 0 w 260"/>
              <a:gd name="T17" fmla="*/ 143 h 260"/>
              <a:gd name="T18" fmla="*/ 117 w 260"/>
              <a:gd name="T19" fmla="*/ 260 h 260"/>
              <a:gd name="T20" fmla="*/ 233 w 260"/>
              <a:gd name="T21" fmla="*/ 143 h 260"/>
              <a:gd name="T22" fmla="*/ 213 w 260"/>
              <a:gd name="T23" fmla="*/ 77 h 260"/>
              <a:gd name="T24" fmla="*/ 184 w 260"/>
              <a:gd name="T25" fmla="*/ 106 h 260"/>
              <a:gd name="T26" fmla="*/ 225 w 260"/>
              <a:gd name="T27" fmla="*/ 35 h 260"/>
              <a:gd name="T28" fmla="*/ 225 w 260"/>
              <a:gd name="T29" fmla="*/ 35 h 260"/>
              <a:gd name="T30" fmla="*/ 225 w 260"/>
              <a:gd name="T31" fmla="*/ 0 h 260"/>
              <a:gd name="T32" fmla="*/ 203 w 260"/>
              <a:gd name="T33" fmla="*/ 23 h 260"/>
              <a:gd name="T34" fmla="*/ 203 w 260"/>
              <a:gd name="T35" fmla="*/ 46 h 260"/>
              <a:gd name="T36" fmla="*/ 139 w 260"/>
              <a:gd name="T37" fmla="*/ 111 h 260"/>
              <a:gd name="T38" fmla="*/ 117 w 260"/>
              <a:gd name="T39" fmla="*/ 104 h 260"/>
              <a:gd name="T40" fmla="*/ 79 w 260"/>
              <a:gd name="T41" fmla="*/ 143 h 260"/>
              <a:gd name="T42" fmla="*/ 117 w 260"/>
              <a:gd name="T43" fmla="*/ 181 h 260"/>
              <a:gd name="T44" fmla="*/ 155 w 260"/>
              <a:gd name="T45" fmla="*/ 143 h 260"/>
              <a:gd name="T46" fmla="*/ 150 w 260"/>
              <a:gd name="T47" fmla="*/ 123 h 260"/>
              <a:gd name="T48" fmla="*/ 215 w 260"/>
              <a:gd name="T49" fmla="*/ 58 h 260"/>
              <a:gd name="T50" fmla="*/ 237 w 260"/>
              <a:gd name="T51" fmla="*/ 58 h 260"/>
              <a:gd name="T52" fmla="*/ 260 w 260"/>
              <a:gd name="T53" fmla="*/ 35 h 260"/>
              <a:gd name="T54" fmla="*/ 225 w 260"/>
              <a:gd name="T55" fmla="*/ 35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60" h="260">
                <a:moveTo>
                  <a:pt x="184" y="106"/>
                </a:moveTo>
                <a:cubicBezTo>
                  <a:pt x="190" y="117"/>
                  <a:pt x="193" y="129"/>
                  <a:pt x="193" y="143"/>
                </a:cubicBezTo>
                <a:cubicBezTo>
                  <a:pt x="193" y="185"/>
                  <a:pt x="159" y="219"/>
                  <a:pt x="117" y="219"/>
                </a:cubicBezTo>
                <a:cubicBezTo>
                  <a:pt x="76" y="219"/>
                  <a:pt x="42" y="185"/>
                  <a:pt x="42" y="143"/>
                </a:cubicBezTo>
                <a:cubicBezTo>
                  <a:pt x="42" y="100"/>
                  <a:pt x="76" y="66"/>
                  <a:pt x="117" y="66"/>
                </a:cubicBezTo>
                <a:cubicBezTo>
                  <a:pt x="131" y="66"/>
                  <a:pt x="143" y="70"/>
                  <a:pt x="154" y="76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65" y="33"/>
                  <a:pt x="141" y="25"/>
                  <a:pt x="117" y="25"/>
                </a:cubicBezTo>
                <a:cubicBezTo>
                  <a:pt x="52" y="25"/>
                  <a:pt x="0" y="78"/>
                  <a:pt x="0" y="143"/>
                </a:cubicBezTo>
                <a:cubicBezTo>
                  <a:pt x="0" y="207"/>
                  <a:pt x="52" y="260"/>
                  <a:pt x="117" y="260"/>
                </a:cubicBezTo>
                <a:cubicBezTo>
                  <a:pt x="181" y="260"/>
                  <a:pt x="233" y="207"/>
                  <a:pt x="233" y="143"/>
                </a:cubicBezTo>
                <a:cubicBezTo>
                  <a:pt x="233" y="118"/>
                  <a:pt x="226" y="96"/>
                  <a:pt x="213" y="77"/>
                </a:cubicBezTo>
                <a:cubicBezTo>
                  <a:pt x="184" y="106"/>
                  <a:pt x="184" y="106"/>
                  <a:pt x="184" y="106"/>
                </a:cubicBezTo>
                <a:close/>
                <a:moveTo>
                  <a:pt x="225" y="35"/>
                </a:moveTo>
                <a:cubicBezTo>
                  <a:pt x="225" y="35"/>
                  <a:pt x="225" y="35"/>
                  <a:pt x="225" y="35"/>
                </a:cubicBezTo>
                <a:cubicBezTo>
                  <a:pt x="225" y="0"/>
                  <a:pt x="225" y="0"/>
                  <a:pt x="225" y="0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3" y="46"/>
                  <a:pt x="203" y="46"/>
                  <a:pt x="203" y="46"/>
                </a:cubicBezTo>
                <a:cubicBezTo>
                  <a:pt x="139" y="111"/>
                  <a:pt x="139" y="111"/>
                  <a:pt x="139" y="111"/>
                </a:cubicBezTo>
                <a:cubicBezTo>
                  <a:pt x="133" y="106"/>
                  <a:pt x="125" y="104"/>
                  <a:pt x="117" y="104"/>
                </a:cubicBezTo>
                <a:cubicBezTo>
                  <a:pt x="96" y="104"/>
                  <a:pt x="79" y="121"/>
                  <a:pt x="79" y="143"/>
                </a:cubicBezTo>
                <a:cubicBezTo>
                  <a:pt x="79" y="164"/>
                  <a:pt x="96" y="181"/>
                  <a:pt x="117" y="181"/>
                </a:cubicBezTo>
                <a:cubicBezTo>
                  <a:pt x="138" y="181"/>
                  <a:pt x="155" y="164"/>
                  <a:pt x="155" y="143"/>
                </a:cubicBezTo>
                <a:cubicBezTo>
                  <a:pt x="155" y="136"/>
                  <a:pt x="154" y="129"/>
                  <a:pt x="150" y="123"/>
                </a:cubicBezTo>
                <a:cubicBezTo>
                  <a:pt x="215" y="58"/>
                  <a:pt x="215" y="58"/>
                  <a:pt x="215" y="58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60" y="35"/>
                  <a:pt x="260" y="35"/>
                  <a:pt x="260" y="35"/>
                </a:cubicBezTo>
                <a:cubicBezTo>
                  <a:pt x="225" y="35"/>
                  <a:pt x="225" y="35"/>
                  <a:pt x="22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82B11575-8945-4709-A379-84BCEDB45750}"/>
              </a:ext>
            </a:extLst>
          </p:cNvPr>
          <p:cNvSpPr txBox="1">
            <a:spLocks/>
          </p:cNvSpPr>
          <p:nvPr/>
        </p:nvSpPr>
        <p:spPr>
          <a:xfrm>
            <a:off x="4603891" y="1105969"/>
            <a:ext cx="4789498" cy="14751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기본 인프라 구현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검색 가능한 고가용성 웹 서버 구현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CDN/DNS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서비스 구현 및 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WAF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를 통한 보안 강화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음성데이터의 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DB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삽입 자동화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Azure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멀티 클라우드 구현</a:t>
            </a:r>
            <a:endParaRPr lang="en-GB" altLang="ko-KR" sz="14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D7DEC084-2ABF-43D2-8D1E-86CABDD77D6F}"/>
              </a:ext>
            </a:extLst>
          </p:cNvPr>
          <p:cNvSpPr txBox="1">
            <a:spLocks/>
          </p:cNvSpPr>
          <p:nvPr/>
        </p:nvSpPr>
        <p:spPr>
          <a:xfrm>
            <a:off x="4827410" y="2784089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>구현</a:t>
            </a:r>
            <a:endParaRPr lang="en-GB" altLang="ko-KR" sz="1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46" name="Oval 12">
            <a:extLst>
              <a:ext uri="{FF2B5EF4-FFF2-40B4-BE49-F238E27FC236}">
                <a16:creationId xmlns:a16="http://schemas.microsoft.com/office/drawing/2014/main" id="{42B24A7F-C857-44EB-82DC-DF59771F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2482" y="4026738"/>
            <a:ext cx="222250" cy="222250"/>
          </a:xfrm>
          <a:prstGeom prst="ellipse">
            <a:avLst/>
          </a:prstGeom>
          <a:solidFill>
            <a:srgbClr val="2EB0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B0E52D35-900F-4AE5-A377-679FDCD2E953}"/>
              </a:ext>
            </a:extLst>
          </p:cNvPr>
          <p:cNvSpPr>
            <a:spLocks/>
          </p:cNvSpPr>
          <p:nvPr/>
        </p:nvSpPr>
        <p:spPr bwMode="auto">
          <a:xfrm>
            <a:off x="8527850" y="2795869"/>
            <a:ext cx="1065369" cy="1162461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rgbClr val="2EB0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62" name="Freeform 63">
            <a:extLst>
              <a:ext uri="{FF2B5EF4-FFF2-40B4-BE49-F238E27FC236}">
                <a16:creationId xmlns:a16="http://schemas.microsoft.com/office/drawing/2014/main" id="{221FC533-060B-43F8-88C2-7ECE319BD376}"/>
              </a:ext>
            </a:extLst>
          </p:cNvPr>
          <p:cNvSpPr>
            <a:spLocks noEditPoints="1"/>
          </p:cNvSpPr>
          <p:nvPr/>
        </p:nvSpPr>
        <p:spPr bwMode="auto">
          <a:xfrm>
            <a:off x="8891092" y="3451148"/>
            <a:ext cx="348957" cy="360219"/>
          </a:xfrm>
          <a:custGeom>
            <a:avLst/>
            <a:gdLst>
              <a:gd name="T0" fmla="*/ 85 w 228"/>
              <a:gd name="T1" fmla="*/ 104 h 228"/>
              <a:gd name="T2" fmla="*/ 119 w 228"/>
              <a:gd name="T3" fmla="*/ 104 h 228"/>
              <a:gd name="T4" fmla="*/ 142 w 228"/>
              <a:gd name="T5" fmla="*/ 81 h 228"/>
              <a:gd name="T6" fmla="*/ 142 w 228"/>
              <a:gd name="T7" fmla="*/ 24 h 228"/>
              <a:gd name="T8" fmla="*/ 119 w 228"/>
              <a:gd name="T9" fmla="*/ 0 h 228"/>
              <a:gd name="T10" fmla="*/ 24 w 228"/>
              <a:gd name="T11" fmla="*/ 0 h 228"/>
              <a:gd name="T12" fmla="*/ 0 w 228"/>
              <a:gd name="T13" fmla="*/ 24 h 228"/>
              <a:gd name="T14" fmla="*/ 0 w 228"/>
              <a:gd name="T15" fmla="*/ 81 h 228"/>
              <a:gd name="T16" fmla="*/ 24 w 228"/>
              <a:gd name="T17" fmla="*/ 104 h 228"/>
              <a:gd name="T18" fmla="*/ 46 w 228"/>
              <a:gd name="T19" fmla="*/ 104 h 228"/>
              <a:gd name="T20" fmla="*/ 46 w 228"/>
              <a:gd name="T21" fmla="*/ 142 h 228"/>
              <a:gd name="T22" fmla="*/ 85 w 228"/>
              <a:gd name="T23" fmla="*/ 104 h 228"/>
              <a:gd name="T24" fmla="*/ 31 w 228"/>
              <a:gd name="T25" fmla="*/ 32 h 228"/>
              <a:gd name="T26" fmla="*/ 112 w 228"/>
              <a:gd name="T27" fmla="*/ 32 h 228"/>
              <a:gd name="T28" fmla="*/ 112 w 228"/>
              <a:gd name="T29" fmla="*/ 46 h 228"/>
              <a:gd name="T30" fmla="*/ 31 w 228"/>
              <a:gd name="T31" fmla="*/ 46 h 228"/>
              <a:gd name="T32" fmla="*/ 31 w 228"/>
              <a:gd name="T33" fmla="*/ 32 h 228"/>
              <a:gd name="T34" fmla="*/ 31 w 228"/>
              <a:gd name="T35" fmla="*/ 73 h 228"/>
              <a:gd name="T36" fmla="*/ 31 w 228"/>
              <a:gd name="T37" fmla="*/ 59 h 228"/>
              <a:gd name="T38" fmla="*/ 113 w 228"/>
              <a:gd name="T39" fmla="*/ 59 h 228"/>
              <a:gd name="T40" fmla="*/ 113 w 228"/>
              <a:gd name="T41" fmla="*/ 73 h 228"/>
              <a:gd name="T42" fmla="*/ 31 w 228"/>
              <a:gd name="T43" fmla="*/ 73 h 228"/>
              <a:gd name="T44" fmla="*/ 201 w 228"/>
              <a:gd name="T45" fmla="*/ 70 h 228"/>
              <a:gd name="T46" fmla="*/ 157 w 228"/>
              <a:gd name="T47" fmla="*/ 70 h 228"/>
              <a:gd name="T48" fmla="*/ 157 w 228"/>
              <a:gd name="T49" fmla="*/ 80 h 228"/>
              <a:gd name="T50" fmla="*/ 119 w 228"/>
              <a:gd name="T51" fmla="*/ 119 h 228"/>
              <a:gd name="T52" fmla="*/ 91 w 228"/>
              <a:gd name="T53" fmla="*/ 119 h 228"/>
              <a:gd name="T54" fmla="*/ 69 w 228"/>
              <a:gd name="T55" fmla="*/ 140 h 228"/>
              <a:gd name="T56" fmla="*/ 69 w 228"/>
              <a:gd name="T57" fmla="*/ 159 h 228"/>
              <a:gd name="T58" fmla="*/ 95 w 228"/>
              <a:gd name="T59" fmla="*/ 186 h 228"/>
              <a:gd name="T60" fmla="*/ 133 w 228"/>
              <a:gd name="T61" fmla="*/ 186 h 228"/>
              <a:gd name="T62" fmla="*/ 177 w 228"/>
              <a:gd name="T63" fmla="*/ 228 h 228"/>
              <a:gd name="T64" fmla="*/ 177 w 228"/>
              <a:gd name="T65" fmla="*/ 186 h 228"/>
              <a:gd name="T66" fmla="*/ 201 w 228"/>
              <a:gd name="T67" fmla="*/ 186 h 228"/>
              <a:gd name="T68" fmla="*/ 228 w 228"/>
              <a:gd name="T69" fmla="*/ 159 h 228"/>
              <a:gd name="T70" fmla="*/ 228 w 228"/>
              <a:gd name="T71" fmla="*/ 96 h 228"/>
              <a:gd name="T72" fmla="*/ 201 w 228"/>
              <a:gd name="T73" fmla="*/ 7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28">
                <a:moveTo>
                  <a:pt x="85" y="104"/>
                </a:moveTo>
                <a:cubicBezTo>
                  <a:pt x="119" y="104"/>
                  <a:pt x="119" y="104"/>
                  <a:pt x="119" y="104"/>
                </a:cubicBezTo>
                <a:cubicBezTo>
                  <a:pt x="132" y="104"/>
                  <a:pt x="142" y="94"/>
                  <a:pt x="142" y="8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2" y="11"/>
                  <a:pt x="132" y="0"/>
                  <a:pt x="119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94"/>
                  <a:pt x="11" y="104"/>
                  <a:pt x="24" y="104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6" y="142"/>
                  <a:pt x="46" y="142"/>
                  <a:pt x="46" y="142"/>
                </a:cubicBezTo>
                <a:lnTo>
                  <a:pt x="85" y="104"/>
                </a:lnTo>
                <a:close/>
                <a:moveTo>
                  <a:pt x="31" y="32"/>
                </a:moveTo>
                <a:cubicBezTo>
                  <a:pt x="112" y="32"/>
                  <a:pt x="112" y="32"/>
                  <a:pt x="112" y="32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32"/>
                  <a:pt x="31" y="32"/>
                  <a:pt x="31" y="32"/>
                </a:cubicBezTo>
                <a:close/>
                <a:moveTo>
                  <a:pt x="31" y="73"/>
                </a:moveTo>
                <a:cubicBezTo>
                  <a:pt x="31" y="59"/>
                  <a:pt x="31" y="59"/>
                  <a:pt x="31" y="59"/>
                </a:cubicBezTo>
                <a:cubicBezTo>
                  <a:pt x="113" y="59"/>
                  <a:pt x="113" y="59"/>
                  <a:pt x="113" y="59"/>
                </a:cubicBezTo>
                <a:cubicBezTo>
                  <a:pt x="113" y="73"/>
                  <a:pt x="113" y="73"/>
                  <a:pt x="113" y="73"/>
                </a:cubicBezTo>
                <a:lnTo>
                  <a:pt x="31" y="73"/>
                </a:lnTo>
                <a:close/>
                <a:moveTo>
                  <a:pt x="201" y="70"/>
                </a:moveTo>
                <a:cubicBezTo>
                  <a:pt x="157" y="70"/>
                  <a:pt x="157" y="70"/>
                  <a:pt x="157" y="70"/>
                </a:cubicBezTo>
                <a:cubicBezTo>
                  <a:pt x="157" y="80"/>
                  <a:pt x="157" y="80"/>
                  <a:pt x="157" y="80"/>
                </a:cubicBezTo>
                <a:cubicBezTo>
                  <a:pt x="157" y="101"/>
                  <a:pt x="140" y="119"/>
                  <a:pt x="119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69" y="140"/>
                  <a:pt x="69" y="140"/>
                  <a:pt x="69" y="140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9" y="174"/>
                  <a:pt x="81" y="186"/>
                  <a:pt x="95" y="186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7" y="186"/>
                  <a:pt x="177" y="186"/>
                  <a:pt x="177" y="186"/>
                </a:cubicBezTo>
                <a:cubicBezTo>
                  <a:pt x="201" y="186"/>
                  <a:pt x="201" y="186"/>
                  <a:pt x="201" y="186"/>
                </a:cubicBezTo>
                <a:cubicBezTo>
                  <a:pt x="216" y="186"/>
                  <a:pt x="228" y="174"/>
                  <a:pt x="228" y="159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8" y="82"/>
                  <a:pt x="216" y="70"/>
                  <a:pt x="201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B164C632-C5CD-47D3-95F7-C27CE34590B3}"/>
              </a:ext>
            </a:extLst>
          </p:cNvPr>
          <p:cNvSpPr txBox="1">
            <a:spLocks/>
          </p:cNvSpPr>
          <p:nvPr/>
        </p:nvSpPr>
        <p:spPr>
          <a:xfrm>
            <a:off x="8121009" y="2942302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>프로젝트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/>
            </a:r>
            <a:b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</a:br>
            <a:r>
              <a:rPr lang="ko-KR" altLang="en-US" sz="18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>차후계획</a:t>
            </a:r>
            <a:endParaRPr lang="en-GB" altLang="ko-KR" sz="1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937488B7-A81B-485F-9149-3C14459A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946" y="4026738"/>
            <a:ext cx="220662" cy="222250"/>
          </a:xfrm>
          <a:prstGeom prst="ellipse">
            <a:avLst/>
          </a:prstGeom>
          <a:solidFill>
            <a:srgbClr val="2EB0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75" name="Freeform 18">
            <a:extLst>
              <a:ext uri="{FF2B5EF4-FFF2-40B4-BE49-F238E27FC236}">
                <a16:creationId xmlns:a16="http://schemas.microsoft.com/office/drawing/2014/main" id="{7D19EB71-9C3A-4168-AB0A-0FD482AFA260}"/>
              </a:ext>
            </a:extLst>
          </p:cNvPr>
          <p:cNvSpPr>
            <a:spLocks/>
          </p:cNvSpPr>
          <p:nvPr/>
        </p:nvSpPr>
        <p:spPr bwMode="auto">
          <a:xfrm rot="10800000">
            <a:off x="3572659" y="4352614"/>
            <a:ext cx="1031232" cy="1162800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rgbClr val="2EB0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76" name="Freeform 40">
            <a:extLst>
              <a:ext uri="{FF2B5EF4-FFF2-40B4-BE49-F238E27FC236}">
                <a16:creationId xmlns:a16="http://schemas.microsoft.com/office/drawing/2014/main" id="{452BAF48-DFB6-4AA3-AB09-4DFF2B3240C8}"/>
              </a:ext>
            </a:extLst>
          </p:cNvPr>
          <p:cNvSpPr>
            <a:spLocks noEditPoints="1"/>
          </p:cNvSpPr>
          <p:nvPr/>
        </p:nvSpPr>
        <p:spPr bwMode="auto">
          <a:xfrm>
            <a:off x="3824841" y="5021619"/>
            <a:ext cx="526865" cy="396045"/>
          </a:xfrm>
          <a:custGeom>
            <a:avLst/>
            <a:gdLst>
              <a:gd name="T0" fmla="*/ 132 w 256"/>
              <a:gd name="T1" fmla="*/ 123 h 192"/>
              <a:gd name="T2" fmla="*/ 106 w 256"/>
              <a:gd name="T3" fmla="*/ 111 h 192"/>
              <a:gd name="T4" fmla="*/ 104 w 256"/>
              <a:gd name="T5" fmla="*/ 96 h 192"/>
              <a:gd name="T6" fmla="*/ 118 w 256"/>
              <a:gd name="T7" fmla="*/ 72 h 192"/>
              <a:gd name="T8" fmla="*/ 119 w 256"/>
              <a:gd name="T9" fmla="*/ 72 h 192"/>
              <a:gd name="T10" fmla="*/ 124 w 256"/>
              <a:gd name="T11" fmla="*/ 68 h 192"/>
              <a:gd name="T12" fmla="*/ 126 w 256"/>
              <a:gd name="T13" fmla="*/ 54 h 192"/>
              <a:gd name="T14" fmla="*/ 121 w 256"/>
              <a:gd name="T15" fmla="*/ 49 h 192"/>
              <a:gd name="T16" fmla="*/ 122 w 256"/>
              <a:gd name="T17" fmla="*/ 48 h 192"/>
              <a:gd name="T18" fmla="*/ 122 w 256"/>
              <a:gd name="T19" fmla="*/ 43 h 192"/>
              <a:gd name="T20" fmla="*/ 123 w 256"/>
              <a:gd name="T21" fmla="*/ 39 h 192"/>
              <a:gd name="T22" fmla="*/ 120 w 256"/>
              <a:gd name="T23" fmla="*/ 24 h 192"/>
              <a:gd name="T24" fmla="*/ 111 w 256"/>
              <a:gd name="T25" fmla="*/ 11 h 192"/>
              <a:gd name="T26" fmla="*/ 88 w 256"/>
              <a:gd name="T27" fmla="*/ 0 h 192"/>
              <a:gd name="T28" fmla="*/ 76 w 256"/>
              <a:gd name="T29" fmla="*/ 5 h 192"/>
              <a:gd name="T30" fmla="*/ 72 w 256"/>
              <a:gd name="T31" fmla="*/ 4 h 192"/>
              <a:gd name="T32" fmla="*/ 52 w 256"/>
              <a:gd name="T33" fmla="*/ 14 h 192"/>
              <a:gd name="T34" fmla="*/ 46 w 256"/>
              <a:gd name="T35" fmla="*/ 28 h 192"/>
              <a:gd name="T36" fmla="*/ 44 w 256"/>
              <a:gd name="T37" fmla="*/ 38 h 192"/>
              <a:gd name="T38" fmla="*/ 45 w 256"/>
              <a:gd name="T39" fmla="*/ 49 h 192"/>
              <a:gd name="T40" fmla="*/ 41 w 256"/>
              <a:gd name="T41" fmla="*/ 54 h 192"/>
              <a:gd name="T42" fmla="*/ 43 w 256"/>
              <a:gd name="T43" fmla="*/ 68 h 192"/>
              <a:gd name="T44" fmla="*/ 48 w 256"/>
              <a:gd name="T45" fmla="*/ 72 h 192"/>
              <a:gd name="T46" fmla="*/ 49 w 256"/>
              <a:gd name="T47" fmla="*/ 72 h 192"/>
              <a:gd name="T48" fmla="*/ 63 w 256"/>
              <a:gd name="T49" fmla="*/ 96 h 192"/>
              <a:gd name="T50" fmla="*/ 61 w 256"/>
              <a:gd name="T51" fmla="*/ 111 h 192"/>
              <a:gd name="T52" fmla="*/ 35 w 256"/>
              <a:gd name="T53" fmla="*/ 123 h 192"/>
              <a:gd name="T54" fmla="*/ 0 w 256"/>
              <a:gd name="T55" fmla="*/ 155 h 192"/>
              <a:gd name="T56" fmla="*/ 0 w 256"/>
              <a:gd name="T57" fmla="*/ 179 h 192"/>
              <a:gd name="T58" fmla="*/ 14 w 256"/>
              <a:gd name="T59" fmla="*/ 192 h 192"/>
              <a:gd name="T60" fmla="*/ 153 w 256"/>
              <a:gd name="T61" fmla="*/ 192 h 192"/>
              <a:gd name="T62" fmla="*/ 167 w 256"/>
              <a:gd name="T63" fmla="*/ 179 h 192"/>
              <a:gd name="T64" fmla="*/ 167 w 256"/>
              <a:gd name="T65" fmla="*/ 155 h 192"/>
              <a:gd name="T66" fmla="*/ 132 w 256"/>
              <a:gd name="T67" fmla="*/ 123 h 192"/>
              <a:gd name="T68" fmla="*/ 228 w 256"/>
              <a:gd name="T69" fmla="*/ 137 h 192"/>
              <a:gd name="T70" fmla="*/ 207 w 256"/>
              <a:gd name="T71" fmla="*/ 131 h 192"/>
              <a:gd name="T72" fmla="*/ 204 w 256"/>
              <a:gd name="T73" fmla="*/ 127 h 192"/>
              <a:gd name="T74" fmla="*/ 203 w 256"/>
              <a:gd name="T75" fmla="*/ 120 h 192"/>
              <a:gd name="T76" fmla="*/ 237 w 256"/>
              <a:gd name="T77" fmla="*/ 110 h 192"/>
              <a:gd name="T78" fmla="*/ 224 w 256"/>
              <a:gd name="T79" fmla="*/ 85 h 192"/>
              <a:gd name="T80" fmla="*/ 219 w 256"/>
              <a:gd name="T81" fmla="*/ 45 h 192"/>
              <a:gd name="T82" fmla="*/ 201 w 256"/>
              <a:gd name="T83" fmla="*/ 35 h 192"/>
              <a:gd name="T84" fmla="*/ 201 w 256"/>
              <a:gd name="T85" fmla="*/ 36 h 192"/>
              <a:gd name="T86" fmla="*/ 201 w 256"/>
              <a:gd name="T87" fmla="*/ 36 h 192"/>
              <a:gd name="T88" fmla="*/ 201 w 256"/>
              <a:gd name="T89" fmla="*/ 35 h 192"/>
              <a:gd name="T90" fmla="*/ 201 w 256"/>
              <a:gd name="T91" fmla="*/ 35 h 192"/>
              <a:gd name="T92" fmla="*/ 182 w 256"/>
              <a:gd name="T93" fmla="*/ 29 h 192"/>
              <a:gd name="T94" fmla="*/ 157 w 256"/>
              <a:gd name="T95" fmla="*/ 46 h 192"/>
              <a:gd name="T96" fmla="*/ 151 w 256"/>
              <a:gd name="T97" fmla="*/ 85 h 192"/>
              <a:gd name="T98" fmla="*/ 137 w 256"/>
              <a:gd name="T99" fmla="*/ 111 h 192"/>
              <a:gd name="T100" fmla="*/ 173 w 256"/>
              <a:gd name="T101" fmla="*/ 120 h 192"/>
              <a:gd name="T102" fmla="*/ 173 w 256"/>
              <a:gd name="T103" fmla="*/ 127 h 192"/>
              <a:gd name="T104" fmla="*/ 170 w 256"/>
              <a:gd name="T105" fmla="*/ 131 h 192"/>
              <a:gd name="T106" fmla="*/ 167 w 256"/>
              <a:gd name="T107" fmla="*/ 132 h 192"/>
              <a:gd name="T108" fmla="*/ 176 w 256"/>
              <a:gd name="T109" fmla="*/ 155 h 192"/>
              <a:gd name="T110" fmla="*/ 176 w 256"/>
              <a:gd name="T111" fmla="*/ 179 h 192"/>
              <a:gd name="T112" fmla="*/ 172 w 256"/>
              <a:gd name="T113" fmla="*/ 192 h 192"/>
              <a:gd name="T114" fmla="*/ 245 w 256"/>
              <a:gd name="T115" fmla="*/ 192 h 192"/>
              <a:gd name="T116" fmla="*/ 256 w 256"/>
              <a:gd name="T117" fmla="*/ 182 h 192"/>
              <a:gd name="T118" fmla="*/ 256 w 256"/>
              <a:gd name="T119" fmla="*/ 157 h 192"/>
              <a:gd name="T120" fmla="*/ 228 w 256"/>
              <a:gd name="T121" fmla="*/ 13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6" h="192">
                <a:moveTo>
                  <a:pt x="132" y="123"/>
                </a:moveTo>
                <a:cubicBezTo>
                  <a:pt x="127" y="121"/>
                  <a:pt x="116" y="115"/>
                  <a:pt x="106" y="111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11" y="90"/>
                  <a:pt x="117" y="81"/>
                  <a:pt x="118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22" y="72"/>
                  <a:pt x="124" y="70"/>
                  <a:pt x="124" y="68"/>
                </a:cubicBezTo>
                <a:cubicBezTo>
                  <a:pt x="126" y="54"/>
                  <a:pt x="126" y="54"/>
                  <a:pt x="126" y="54"/>
                </a:cubicBezTo>
                <a:cubicBezTo>
                  <a:pt x="127" y="51"/>
                  <a:pt x="124" y="49"/>
                  <a:pt x="121" y="49"/>
                </a:cubicBezTo>
                <a:cubicBezTo>
                  <a:pt x="122" y="49"/>
                  <a:pt x="122" y="49"/>
                  <a:pt x="122" y="48"/>
                </a:cubicBezTo>
                <a:cubicBezTo>
                  <a:pt x="122" y="47"/>
                  <a:pt x="122" y="45"/>
                  <a:pt x="122" y="43"/>
                </a:cubicBezTo>
                <a:cubicBezTo>
                  <a:pt x="122" y="42"/>
                  <a:pt x="122" y="41"/>
                  <a:pt x="123" y="39"/>
                </a:cubicBezTo>
                <a:cubicBezTo>
                  <a:pt x="123" y="33"/>
                  <a:pt x="122" y="27"/>
                  <a:pt x="120" y="24"/>
                </a:cubicBezTo>
                <a:cubicBezTo>
                  <a:pt x="118" y="19"/>
                  <a:pt x="115" y="15"/>
                  <a:pt x="111" y="11"/>
                </a:cubicBezTo>
                <a:cubicBezTo>
                  <a:pt x="104" y="4"/>
                  <a:pt x="96" y="0"/>
                  <a:pt x="88" y="0"/>
                </a:cubicBezTo>
                <a:cubicBezTo>
                  <a:pt x="84" y="0"/>
                  <a:pt x="80" y="2"/>
                  <a:pt x="76" y="5"/>
                </a:cubicBezTo>
                <a:cubicBezTo>
                  <a:pt x="74" y="4"/>
                  <a:pt x="73" y="4"/>
                  <a:pt x="72" y="4"/>
                </a:cubicBezTo>
                <a:cubicBezTo>
                  <a:pt x="66" y="4"/>
                  <a:pt x="58" y="8"/>
                  <a:pt x="52" y="14"/>
                </a:cubicBezTo>
                <a:cubicBezTo>
                  <a:pt x="49" y="19"/>
                  <a:pt x="47" y="23"/>
                  <a:pt x="46" y="28"/>
                </a:cubicBezTo>
                <a:cubicBezTo>
                  <a:pt x="45" y="31"/>
                  <a:pt x="44" y="34"/>
                  <a:pt x="44" y="38"/>
                </a:cubicBezTo>
                <a:cubicBezTo>
                  <a:pt x="44" y="42"/>
                  <a:pt x="44" y="46"/>
                  <a:pt x="45" y="49"/>
                </a:cubicBezTo>
                <a:cubicBezTo>
                  <a:pt x="43" y="49"/>
                  <a:pt x="41" y="51"/>
                  <a:pt x="41" y="54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70"/>
                  <a:pt x="46" y="72"/>
                  <a:pt x="48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51" y="82"/>
                  <a:pt x="57" y="90"/>
                  <a:pt x="63" y="96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51" y="115"/>
                  <a:pt x="41" y="121"/>
                  <a:pt x="35" y="123"/>
                </a:cubicBezTo>
                <a:cubicBezTo>
                  <a:pt x="23" y="128"/>
                  <a:pt x="0" y="135"/>
                  <a:pt x="0" y="155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6"/>
                  <a:pt x="6" y="192"/>
                  <a:pt x="14" y="192"/>
                </a:cubicBezTo>
                <a:cubicBezTo>
                  <a:pt x="153" y="192"/>
                  <a:pt x="153" y="192"/>
                  <a:pt x="153" y="192"/>
                </a:cubicBezTo>
                <a:cubicBezTo>
                  <a:pt x="161" y="192"/>
                  <a:pt x="167" y="186"/>
                  <a:pt x="167" y="179"/>
                </a:cubicBezTo>
                <a:cubicBezTo>
                  <a:pt x="167" y="172"/>
                  <a:pt x="167" y="155"/>
                  <a:pt x="167" y="155"/>
                </a:cubicBezTo>
                <a:cubicBezTo>
                  <a:pt x="167" y="135"/>
                  <a:pt x="144" y="128"/>
                  <a:pt x="132" y="123"/>
                </a:cubicBezTo>
                <a:close/>
                <a:moveTo>
                  <a:pt x="228" y="137"/>
                </a:moveTo>
                <a:cubicBezTo>
                  <a:pt x="223" y="135"/>
                  <a:pt x="215" y="134"/>
                  <a:pt x="207" y="131"/>
                </a:cubicBezTo>
                <a:cubicBezTo>
                  <a:pt x="206" y="130"/>
                  <a:pt x="204" y="129"/>
                  <a:pt x="204" y="127"/>
                </a:cubicBezTo>
                <a:cubicBezTo>
                  <a:pt x="203" y="120"/>
                  <a:pt x="203" y="120"/>
                  <a:pt x="203" y="120"/>
                </a:cubicBezTo>
                <a:cubicBezTo>
                  <a:pt x="223" y="119"/>
                  <a:pt x="237" y="110"/>
                  <a:pt x="237" y="110"/>
                </a:cubicBezTo>
                <a:cubicBezTo>
                  <a:pt x="230" y="101"/>
                  <a:pt x="226" y="97"/>
                  <a:pt x="224" y="85"/>
                </a:cubicBezTo>
                <a:cubicBezTo>
                  <a:pt x="221" y="71"/>
                  <a:pt x="226" y="58"/>
                  <a:pt x="219" y="45"/>
                </a:cubicBezTo>
                <a:cubicBezTo>
                  <a:pt x="213" y="33"/>
                  <a:pt x="201" y="35"/>
                  <a:pt x="201" y="35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1" y="35"/>
                  <a:pt x="201" y="35"/>
                  <a:pt x="201" y="35"/>
                </a:cubicBezTo>
                <a:cubicBezTo>
                  <a:pt x="201" y="35"/>
                  <a:pt x="201" y="35"/>
                  <a:pt x="201" y="35"/>
                </a:cubicBezTo>
                <a:cubicBezTo>
                  <a:pt x="201" y="35"/>
                  <a:pt x="200" y="26"/>
                  <a:pt x="182" y="29"/>
                </a:cubicBezTo>
                <a:cubicBezTo>
                  <a:pt x="174" y="30"/>
                  <a:pt x="163" y="32"/>
                  <a:pt x="157" y="46"/>
                </a:cubicBezTo>
                <a:cubicBezTo>
                  <a:pt x="150" y="60"/>
                  <a:pt x="152" y="77"/>
                  <a:pt x="151" y="85"/>
                </a:cubicBezTo>
                <a:cubicBezTo>
                  <a:pt x="149" y="92"/>
                  <a:pt x="149" y="102"/>
                  <a:pt x="137" y="111"/>
                </a:cubicBezTo>
                <a:cubicBezTo>
                  <a:pt x="137" y="111"/>
                  <a:pt x="149" y="121"/>
                  <a:pt x="173" y="120"/>
                </a:cubicBezTo>
                <a:cubicBezTo>
                  <a:pt x="173" y="127"/>
                  <a:pt x="173" y="127"/>
                  <a:pt x="173" y="127"/>
                </a:cubicBezTo>
                <a:cubicBezTo>
                  <a:pt x="173" y="128"/>
                  <a:pt x="171" y="130"/>
                  <a:pt x="170" y="131"/>
                </a:cubicBezTo>
                <a:cubicBezTo>
                  <a:pt x="169" y="131"/>
                  <a:pt x="168" y="131"/>
                  <a:pt x="167" y="132"/>
                </a:cubicBezTo>
                <a:cubicBezTo>
                  <a:pt x="172" y="137"/>
                  <a:pt x="176" y="145"/>
                  <a:pt x="176" y="155"/>
                </a:cubicBezTo>
                <a:cubicBezTo>
                  <a:pt x="176" y="179"/>
                  <a:pt x="176" y="179"/>
                  <a:pt x="176" y="179"/>
                </a:cubicBezTo>
                <a:cubicBezTo>
                  <a:pt x="176" y="184"/>
                  <a:pt x="175" y="188"/>
                  <a:pt x="172" y="192"/>
                </a:cubicBezTo>
                <a:cubicBezTo>
                  <a:pt x="245" y="192"/>
                  <a:pt x="245" y="192"/>
                  <a:pt x="245" y="192"/>
                </a:cubicBezTo>
                <a:cubicBezTo>
                  <a:pt x="251" y="192"/>
                  <a:pt x="256" y="187"/>
                  <a:pt x="256" y="182"/>
                </a:cubicBezTo>
                <a:cubicBezTo>
                  <a:pt x="256" y="176"/>
                  <a:pt x="256" y="157"/>
                  <a:pt x="256" y="157"/>
                </a:cubicBezTo>
                <a:cubicBezTo>
                  <a:pt x="256" y="141"/>
                  <a:pt x="239" y="140"/>
                  <a:pt x="228" y="1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DC2BB6C3-F3FA-42F5-80D1-73F96905B3D2}"/>
              </a:ext>
            </a:extLst>
          </p:cNvPr>
          <p:cNvSpPr txBox="1">
            <a:spLocks/>
          </p:cNvSpPr>
          <p:nvPr/>
        </p:nvSpPr>
        <p:spPr>
          <a:xfrm>
            <a:off x="3279638" y="5662458"/>
            <a:ext cx="2309340" cy="5401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사용한 서비스 자원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인프라 구성도</a:t>
            </a:r>
            <a:endParaRPr lang="en-GB" altLang="ko-KR" sz="14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82" name="Text Placeholder 9">
            <a:extLst>
              <a:ext uri="{FF2B5EF4-FFF2-40B4-BE49-F238E27FC236}">
                <a16:creationId xmlns:a16="http://schemas.microsoft.com/office/drawing/2014/main" id="{107C4CD9-060E-4E71-AA26-A597CF702553}"/>
              </a:ext>
            </a:extLst>
          </p:cNvPr>
          <p:cNvSpPr txBox="1">
            <a:spLocks/>
          </p:cNvSpPr>
          <p:nvPr/>
        </p:nvSpPr>
        <p:spPr>
          <a:xfrm>
            <a:off x="3138372" y="4518041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bg1"/>
                </a:solidFill>
                <a:latin typeface="+mj-ea"/>
                <a:ea typeface="+mj-ea"/>
                <a:cs typeface="Lato" panose="020F0502020204030203" pitchFamily="34" charset="0"/>
              </a:rPr>
              <a:t>설계</a:t>
            </a:r>
            <a:endParaRPr lang="en-GB" altLang="ko-KR" sz="1800" dirty="0">
              <a:solidFill>
                <a:schemeClr val="bg1"/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79" name="Freeform 18">
            <a:extLst>
              <a:ext uri="{FF2B5EF4-FFF2-40B4-BE49-F238E27FC236}">
                <a16:creationId xmlns:a16="http://schemas.microsoft.com/office/drawing/2014/main" id="{787DD80F-3F3B-4FE5-B745-2710C1F51B2D}"/>
              </a:ext>
            </a:extLst>
          </p:cNvPr>
          <p:cNvSpPr>
            <a:spLocks/>
          </p:cNvSpPr>
          <p:nvPr/>
        </p:nvSpPr>
        <p:spPr bwMode="auto">
          <a:xfrm rot="10800000">
            <a:off x="6811558" y="4397871"/>
            <a:ext cx="1031231" cy="1125125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rgbClr val="0D42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45" name="Oval 11">
            <a:extLst>
              <a:ext uri="{FF2B5EF4-FFF2-40B4-BE49-F238E27FC236}">
                <a16:creationId xmlns:a16="http://schemas.microsoft.com/office/drawing/2014/main" id="{7488B783-5EB9-4725-950C-BEFF47DF6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401" y="4026738"/>
            <a:ext cx="222250" cy="222250"/>
          </a:xfrm>
          <a:prstGeom prst="ellipse">
            <a:avLst/>
          </a:prstGeom>
          <a:solidFill>
            <a:srgbClr val="0D42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58" name="Freeform 41">
            <a:extLst>
              <a:ext uri="{FF2B5EF4-FFF2-40B4-BE49-F238E27FC236}">
                <a16:creationId xmlns:a16="http://schemas.microsoft.com/office/drawing/2014/main" id="{DF4B71A2-7824-41A4-B425-8047ADC613E1}"/>
              </a:ext>
            </a:extLst>
          </p:cNvPr>
          <p:cNvSpPr>
            <a:spLocks noEditPoints="1"/>
          </p:cNvSpPr>
          <p:nvPr/>
        </p:nvSpPr>
        <p:spPr bwMode="auto">
          <a:xfrm>
            <a:off x="7092415" y="4960738"/>
            <a:ext cx="469519" cy="469519"/>
          </a:xfrm>
          <a:custGeom>
            <a:avLst/>
            <a:gdLst>
              <a:gd name="T0" fmla="*/ 4 w 228"/>
              <a:gd name="T1" fmla="*/ 158 h 228"/>
              <a:gd name="T2" fmla="*/ 0 w 228"/>
              <a:gd name="T3" fmla="*/ 224 h 228"/>
              <a:gd name="T4" fmla="*/ 44 w 228"/>
              <a:gd name="T5" fmla="*/ 228 h 228"/>
              <a:gd name="T6" fmla="*/ 49 w 228"/>
              <a:gd name="T7" fmla="*/ 162 h 228"/>
              <a:gd name="T8" fmla="*/ 104 w 228"/>
              <a:gd name="T9" fmla="*/ 121 h 228"/>
              <a:gd name="T10" fmla="*/ 60 w 228"/>
              <a:gd name="T11" fmla="*/ 125 h 228"/>
              <a:gd name="T12" fmla="*/ 64 w 228"/>
              <a:gd name="T13" fmla="*/ 228 h 228"/>
              <a:gd name="T14" fmla="*/ 108 w 228"/>
              <a:gd name="T15" fmla="*/ 224 h 228"/>
              <a:gd name="T16" fmla="*/ 104 w 228"/>
              <a:gd name="T17" fmla="*/ 121 h 228"/>
              <a:gd name="T18" fmla="*/ 184 w 228"/>
              <a:gd name="T19" fmla="*/ 96 h 228"/>
              <a:gd name="T20" fmla="*/ 179 w 228"/>
              <a:gd name="T21" fmla="*/ 223 h 228"/>
              <a:gd name="T22" fmla="*/ 224 w 228"/>
              <a:gd name="T23" fmla="*/ 228 h 228"/>
              <a:gd name="T24" fmla="*/ 228 w 228"/>
              <a:gd name="T25" fmla="*/ 100 h 228"/>
              <a:gd name="T26" fmla="*/ 163 w 228"/>
              <a:gd name="T27" fmla="*/ 141 h 228"/>
              <a:gd name="T28" fmla="*/ 119 w 228"/>
              <a:gd name="T29" fmla="*/ 145 h 228"/>
              <a:gd name="T30" fmla="*/ 123 w 228"/>
              <a:gd name="T31" fmla="*/ 228 h 228"/>
              <a:gd name="T32" fmla="*/ 168 w 228"/>
              <a:gd name="T33" fmla="*/ 224 h 228"/>
              <a:gd name="T34" fmla="*/ 163 w 228"/>
              <a:gd name="T35" fmla="*/ 141 h 228"/>
              <a:gd name="T36" fmla="*/ 154 w 228"/>
              <a:gd name="T37" fmla="*/ 85 h 228"/>
              <a:gd name="T38" fmla="*/ 205 w 228"/>
              <a:gd name="T39" fmla="*/ 45 h 228"/>
              <a:gd name="T40" fmla="*/ 205 w 228"/>
              <a:gd name="T41" fmla="*/ 0 h 228"/>
              <a:gd name="T42" fmla="*/ 184 w 228"/>
              <a:gd name="T43" fmla="*/ 30 h 228"/>
              <a:gd name="T44" fmla="*/ 133 w 228"/>
              <a:gd name="T45" fmla="*/ 70 h 228"/>
              <a:gd name="T46" fmla="*/ 99 w 228"/>
              <a:gd name="T47" fmla="*/ 40 h 228"/>
              <a:gd name="T48" fmla="*/ 79 w 228"/>
              <a:gd name="T49" fmla="*/ 9 h 228"/>
              <a:gd name="T50" fmla="*/ 58 w 228"/>
              <a:gd name="T51" fmla="*/ 40 h 228"/>
              <a:gd name="T52" fmla="*/ 23 w 228"/>
              <a:gd name="T53" fmla="*/ 70 h 228"/>
              <a:gd name="T54" fmla="*/ 23 w 228"/>
              <a:gd name="T55" fmla="*/ 114 h 228"/>
              <a:gd name="T56" fmla="*/ 43 w 228"/>
              <a:gd name="T57" fmla="*/ 83 h 228"/>
              <a:gd name="T58" fmla="*/ 79 w 228"/>
              <a:gd name="T59" fmla="*/ 54 h 228"/>
              <a:gd name="T60" fmla="*/ 112 w 228"/>
              <a:gd name="T61" fmla="*/ 83 h 228"/>
              <a:gd name="T62" fmla="*/ 133 w 228"/>
              <a:gd name="T63" fmla="*/ 114 h 228"/>
              <a:gd name="T64" fmla="*/ 205 w 228"/>
              <a:gd name="T65" fmla="*/ 12 h 228"/>
              <a:gd name="T66" fmla="*/ 205 w 228"/>
              <a:gd name="T67" fmla="*/ 33 h 228"/>
              <a:gd name="T68" fmla="*/ 205 w 228"/>
              <a:gd name="T69" fmla="*/ 12 h 228"/>
              <a:gd name="T70" fmla="*/ 12 w 228"/>
              <a:gd name="T71" fmla="*/ 92 h 228"/>
              <a:gd name="T72" fmla="*/ 33 w 228"/>
              <a:gd name="T73" fmla="*/ 92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28">
                <a:moveTo>
                  <a:pt x="44" y="158"/>
                </a:moveTo>
                <a:cubicBezTo>
                  <a:pt x="4" y="158"/>
                  <a:pt x="4" y="158"/>
                  <a:pt x="4" y="158"/>
                </a:cubicBezTo>
                <a:cubicBezTo>
                  <a:pt x="2" y="158"/>
                  <a:pt x="0" y="160"/>
                  <a:pt x="0" y="162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226"/>
                  <a:pt x="2" y="228"/>
                  <a:pt x="4" y="228"/>
                </a:cubicBezTo>
                <a:cubicBezTo>
                  <a:pt x="44" y="228"/>
                  <a:pt x="44" y="228"/>
                  <a:pt x="44" y="228"/>
                </a:cubicBezTo>
                <a:cubicBezTo>
                  <a:pt x="47" y="228"/>
                  <a:pt x="49" y="226"/>
                  <a:pt x="49" y="224"/>
                </a:cubicBezTo>
                <a:cubicBezTo>
                  <a:pt x="49" y="162"/>
                  <a:pt x="49" y="162"/>
                  <a:pt x="49" y="162"/>
                </a:cubicBezTo>
                <a:cubicBezTo>
                  <a:pt x="49" y="160"/>
                  <a:pt x="47" y="158"/>
                  <a:pt x="44" y="158"/>
                </a:cubicBezTo>
                <a:moveTo>
                  <a:pt x="104" y="121"/>
                </a:moveTo>
                <a:cubicBezTo>
                  <a:pt x="64" y="121"/>
                  <a:pt x="64" y="121"/>
                  <a:pt x="64" y="121"/>
                </a:cubicBezTo>
                <a:cubicBezTo>
                  <a:pt x="61" y="121"/>
                  <a:pt x="60" y="122"/>
                  <a:pt x="60" y="125"/>
                </a:cubicBezTo>
                <a:cubicBezTo>
                  <a:pt x="60" y="224"/>
                  <a:pt x="60" y="224"/>
                  <a:pt x="60" y="224"/>
                </a:cubicBezTo>
                <a:cubicBezTo>
                  <a:pt x="60" y="226"/>
                  <a:pt x="61" y="228"/>
                  <a:pt x="64" y="228"/>
                </a:cubicBezTo>
                <a:cubicBezTo>
                  <a:pt x="104" y="228"/>
                  <a:pt x="104" y="228"/>
                  <a:pt x="104" y="228"/>
                </a:cubicBezTo>
                <a:cubicBezTo>
                  <a:pt x="106" y="228"/>
                  <a:pt x="108" y="226"/>
                  <a:pt x="108" y="224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08" y="122"/>
                  <a:pt x="106" y="121"/>
                  <a:pt x="104" y="121"/>
                </a:cubicBezTo>
                <a:moveTo>
                  <a:pt x="224" y="96"/>
                </a:moveTo>
                <a:cubicBezTo>
                  <a:pt x="184" y="96"/>
                  <a:pt x="184" y="96"/>
                  <a:pt x="184" y="96"/>
                </a:cubicBezTo>
                <a:cubicBezTo>
                  <a:pt x="181" y="96"/>
                  <a:pt x="179" y="98"/>
                  <a:pt x="179" y="100"/>
                </a:cubicBezTo>
                <a:cubicBezTo>
                  <a:pt x="179" y="223"/>
                  <a:pt x="179" y="223"/>
                  <a:pt x="179" y="223"/>
                </a:cubicBezTo>
                <a:cubicBezTo>
                  <a:pt x="179" y="226"/>
                  <a:pt x="181" y="228"/>
                  <a:pt x="184" y="228"/>
                </a:cubicBezTo>
                <a:cubicBezTo>
                  <a:pt x="224" y="228"/>
                  <a:pt x="224" y="228"/>
                  <a:pt x="224" y="228"/>
                </a:cubicBezTo>
                <a:cubicBezTo>
                  <a:pt x="226" y="228"/>
                  <a:pt x="228" y="226"/>
                  <a:pt x="228" y="223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6"/>
                  <a:pt x="224" y="96"/>
                </a:cubicBezTo>
                <a:moveTo>
                  <a:pt x="163" y="141"/>
                </a:moveTo>
                <a:cubicBezTo>
                  <a:pt x="123" y="141"/>
                  <a:pt x="123" y="141"/>
                  <a:pt x="123" y="141"/>
                </a:cubicBezTo>
                <a:cubicBezTo>
                  <a:pt x="121" y="141"/>
                  <a:pt x="119" y="142"/>
                  <a:pt x="119" y="145"/>
                </a:cubicBezTo>
                <a:cubicBezTo>
                  <a:pt x="119" y="224"/>
                  <a:pt x="119" y="224"/>
                  <a:pt x="119" y="224"/>
                </a:cubicBezTo>
                <a:cubicBezTo>
                  <a:pt x="119" y="226"/>
                  <a:pt x="121" y="228"/>
                  <a:pt x="123" y="228"/>
                </a:cubicBezTo>
                <a:cubicBezTo>
                  <a:pt x="163" y="228"/>
                  <a:pt x="163" y="228"/>
                  <a:pt x="163" y="228"/>
                </a:cubicBezTo>
                <a:cubicBezTo>
                  <a:pt x="166" y="228"/>
                  <a:pt x="168" y="226"/>
                  <a:pt x="168" y="224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142"/>
                  <a:pt x="166" y="141"/>
                  <a:pt x="163" y="141"/>
                </a:cubicBezTo>
                <a:moveTo>
                  <a:pt x="155" y="92"/>
                </a:moveTo>
                <a:cubicBezTo>
                  <a:pt x="155" y="89"/>
                  <a:pt x="155" y="87"/>
                  <a:pt x="154" y="85"/>
                </a:cubicBezTo>
                <a:cubicBezTo>
                  <a:pt x="197" y="43"/>
                  <a:pt x="197" y="43"/>
                  <a:pt x="197" y="43"/>
                </a:cubicBezTo>
                <a:cubicBezTo>
                  <a:pt x="199" y="44"/>
                  <a:pt x="202" y="45"/>
                  <a:pt x="205" y="45"/>
                </a:cubicBezTo>
                <a:cubicBezTo>
                  <a:pt x="217" y="45"/>
                  <a:pt x="227" y="35"/>
                  <a:pt x="227" y="22"/>
                </a:cubicBezTo>
                <a:cubicBezTo>
                  <a:pt x="227" y="10"/>
                  <a:pt x="217" y="0"/>
                  <a:pt x="205" y="0"/>
                </a:cubicBezTo>
                <a:cubicBezTo>
                  <a:pt x="192" y="0"/>
                  <a:pt x="182" y="10"/>
                  <a:pt x="182" y="22"/>
                </a:cubicBezTo>
                <a:cubicBezTo>
                  <a:pt x="182" y="25"/>
                  <a:pt x="183" y="27"/>
                  <a:pt x="184" y="30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38" y="70"/>
                  <a:pt x="136" y="70"/>
                  <a:pt x="133" y="70"/>
                </a:cubicBezTo>
                <a:cubicBezTo>
                  <a:pt x="131" y="70"/>
                  <a:pt x="129" y="70"/>
                  <a:pt x="127" y="71"/>
                </a:cubicBezTo>
                <a:cubicBezTo>
                  <a:pt x="99" y="40"/>
                  <a:pt x="99" y="40"/>
                  <a:pt x="99" y="40"/>
                </a:cubicBezTo>
                <a:cubicBezTo>
                  <a:pt x="101" y="37"/>
                  <a:pt x="101" y="34"/>
                  <a:pt x="101" y="31"/>
                </a:cubicBezTo>
                <a:cubicBezTo>
                  <a:pt x="101" y="19"/>
                  <a:pt x="91" y="9"/>
                  <a:pt x="79" y="9"/>
                </a:cubicBezTo>
                <a:cubicBezTo>
                  <a:pt x="66" y="9"/>
                  <a:pt x="56" y="19"/>
                  <a:pt x="56" y="31"/>
                </a:cubicBezTo>
                <a:cubicBezTo>
                  <a:pt x="56" y="34"/>
                  <a:pt x="57" y="37"/>
                  <a:pt x="58" y="40"/>
                </a:cubicBezTo>
                <a:cubicBezTo>
                  <a:pt x="29" y="71"/>
                  <a:pt x="29" y="71"/>
                  <a:pt x="29" y="71"/>
                </a:cubicBezTo>
                <a:cubicBezTo>
                  <a:pt x="27" y="70"/>
                  <a:pt x="25" y="70"/>
                  <a:pt x="23" y="70"/>
                </a:cubicBezTo>
                <a:cubicBezTo>
                  <a:pt x="10" y="70"/>
                  <a:pt x="0" y="80"/>
                  <a:pt x="0" y="92"/>
                </a:cubicBezTo>
                <a:cubicBezTo>
                  <a:pt x="0" y="104"/>
                  <a:pt x="10" y="114"/>
                  <a:pt x="23" y="114"/>
                </a:cubicBezTo>
                <a:cubicBezTo>
                  <a:pt x="35" y="114"/>
                  <a:pt x="45" y="104"/>
                  <a:pt x="45" y="92"/>
                </a:cubicBezTo>
                <a:cubicBezTo>
                  <a:pt x="45" y="89"/>
                  <a:pt x="44" y="86"/>
                  <a:pt x="43" y="83"/>
                </a:cubicBezTo>
                <a:cubicBezTo>
                  <a:pt x="72" y="52"/>
                  <a:pt x="72" y="52"/>
                  <a:pt x="72" y="52"/>
                </a:cubicBezTo>
                <a:cubicBezTo>
                  <a:pt x="74" y="53"/>
                  <a:pt x="76" y="54"/>
                  <a:pt x="79" y="54"/>
                </a:cubicBezTo>
                <a:cubicBezTo>
                  <a:pt x="81" y="54"/>
                  <a:pt x="83" y="53"/>
                  <a:pt x="85" y="5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1" y="86"/>
                  <a:pt x="110" y="89"/>
                  <a:pt x="110" y="92"/>
                </a:cubicBezTo>
                <a:cubicBezTo>
                  <a:pt x="110" y="104"/>
                  <a:pt x="120" y="114"/>
                  <a:pt x="133" y="114"/>
                </a:cubicBezTo>
                <a:cubicBezTo>
                  <a:pt x="145" y="114"/>
                  <a:pt x="155" y="104"/>
                  <a:pt x="155" y="92"/>
                </a:cubicBezTo>
                <a:moveTo>
                  <a:pt x="205" y="12"/>
                </a:moveTo>
                <a:cubicBezTo>
                  <a:pt x="211" y="12"/>
                  <a:pt x="215" y="17"/>
                  <a:pt x="215" y="22"/>
                </a:cubicBezTo>
                <a:cubicBezTo>
                  <a:pt x="215" y="28"/>
                  <a:pt x="211" y="33"/>
                  <a:pt x="205" y="33"/>
                </a:cubicBezTo>
                <a:cubicBezTo>
                  <a:pt x="199" y="33"/>
                  <a:pt x="194" y="28"/>
                  <a:pt x="194" y="22"/>
                </a:cubicBezTo>
                <a:cubicBezTo>
                  <a:pt x="194" y="17"/>
                  <a:pt x="199" y="12"/>
                  <a:pt x="205" y="12"/>
                </a:cubicBezTo>
                <a:moveTo>
                  <a:pt x="23" y="102"/>
                </a:moveTo>
                <a:cubicBezTo>
                  <a:pt x="17" y="102"/>
                  <a:pt x="12" y="98"/>
                  <a:pt x="12" y="92"/>
                </a:cubicBezTo>
                <a:cubicBezTo>
                  <a:pt x="12" y="86"/>
                  <a:pt x="17" y="82"/>
                  <a:pt x="23" y="82"/>
                </a:cubicBezTo>
                <a:cubicBezTo>
                  <a:pt x="28" y="82"/>
                  <a:pt x="33" y="86"/>
                  <a:pt x="33" y="92"/>
                </a:cubicBezTo>
                <a:cubicBezTo>
                  <a:pt x="33" y="98"/>
                  <a:pt x="28" y="102"/>
                  <a:pt x="23" y="10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83" name="Text Placeholder 9">
            <a:extLst>
              <a:ext uri="{FF2B5EF4-FFF2-40B4-BE49-F238E27FC236}">
                <a16:creationId xmlns:a16="http://schemas.microsoft.com/office/drawing/2014/main" id="{809C7497-6E07-4109-B555-FC7F9B7CE27B}"/>
              </a:ext>
            </a:extLst>
          </p:cNvPr>
          <p:cNvSpPr txBox="1">
            <a:spLocks/>
          </p:cNvSpPr>
          <p:nvPr/>
        </p:nvSpPr>
        <p:spPr>
          <a:xfrm>
            <a:off x="6510837" y="5619585"/>
            <a:ext cx="2309340" cy="5401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솔루션 결과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</a:rPr>
              <a:t>프로젝트 후기</a:t>
            </a:r>
            <a:endParaRPr lang="en-GB" altLang="ko-KR" sz="14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84" name="Text Placeholder 9">
            <a:extLst>
              <a:ext uri="{FF2B5EF4-FFF2-40B4-BE49-F238E27FC236}">
                <a16:creationId xmlns:a16="http://schemas.microsoft.com/office/drawing/2014/main" id="{C8E7E981-02B6-4BD8-8933-90252B958608}"/>
              </a:ext>
            </a:extLst>
          </p:cNvPr>
          <p:cNvSpPr txBox="1">
            <a:spLocks/>
          </p:cNvSpPr>
          <p:nvPr/>
        </p:nvSpPr>
        <p:spPr>
          <a:xfrm>
            <a:off x="6377272" y="4508995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>결과</a:t>
            </a:r>
            <a:endParaRPr lang="en-GB" altLang="ko-KR" sz="1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47" name="Oval 13">
            <a:extLst>
              <a:ext uri="{FF2B5EF4-FFF2-40B4-BE49-F238E27FC236}">
                <a16:creationId xmlns:a16="http://schemas.microsoft.com/office/drawing/2014/main" id="{AB9269D5-1212-4490-A377-60C647C73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1838" y="4026738"/>
            <a:ext cx="222250" cy="222250"/>
          </a:xfrm>
          <a:prstGeom prst="ellipse">
            <a:avLst/>
          </a:prstGeom>
          <a:solidFill>
            <a:srgbClr val="2EB0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77" name="Freeform 18">
            <a:extLst>
              <a:ext uri="{FF2B5EF4-FFF2-40B4-BE49-F238E27FC236}">
                <a16:creationId xmlns:a16="http://schemas.microsoft.com/office/drawing/2014/main" id="{B3ED9EC8-1791-4D69-AFAB-E232C110358E}"/>
              </a:ext>
            </a:extLst>
          </p:cNvPr>
          <p:cNvSpPr>
            <a:spLocks/>
          </p:cNvSpPr>
          <p:nvPr/>
        </p:nvSpPr>
        <p:spPr bwMode="auto">
          <a:xfrm rot="10800000">
            <a:off x="9890971" y="4368227"/>
            <a:ext cx="1031231" cy="1125126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rgbClr val="2EB0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78" name="Freeform 17">
            <a:extLst>
              <a:ext uri="{FF2B5EF4-FFF2-40B4-BE49-F238E27FC236}">
                <a16:creationId xmlns:a16="http://schemas.microsoft.com/office/drawing/2014/main" id="{A7F54D6C-BCB3-48B0-9B55-0D96AD692716}"/>
              </a:ext>
            </a:extLst>
          </p:cNvPr>
          <p:cNvSpPr>
            <a:spLocks noEditPoints="1"/>
          </p:cNvSpPr>
          <p:nvPr/>
        </p:nvSpPr>
        <p:spPr bwMode="auto">
          <a:xfrm>
            <a:off x="10138674" y="4897304"/>
            <a:ext cx="535826" cy="535826"/>
          </a:xfrm>
          <a:custGeom>
            <a:avLst/>
            <a:gdLst>
              <a:gd name="T0" fmla="*/ 184 w 260"/>
              <a:gd name="T1" fmla="*/ 106 h 260"/>
              <a:gd name="T2" fmla="*/ 193 w 260"/>
              <a:gd name="T3" fmla="*/ 143 h 260"/>
              <a:gd name="T4" fmla="*/ 117 w 260"/>
              <a:gd name="T5" fmla="*/ 219 h 260"/>
              <a:gd name="T6" fmla="*/ 42 w 260"/>
              <a:gd name="T7" fmla="*/ 143 h 260"/>
              <a:gd name="T8" fmla="*/ 117 w 260"/>
              <a:gd name="T9" fmla="*/ 66 h 260"/>
              <a:gd name="T10" fmla="*/ 154 w 260"/>
              <a:gd name="T11" fmla="*/ 76 h 260"/>
              <a:gd name="T12" fmla="*/ 183 w 260"/>
              <a:gd name="T13" fmla="*/ 46 h 260"/>
              <a:gd name="T14" fmla="*/ 117 w 260"/>
              <a:gd name="T15" fmla="*/ 25 h 260"/>
              <a:gd name="T16" fmla="*/ 0 w 260"/>
              <a:gd name="T17" fmla="*/ 143 h 260"/>
              <a:gd name="T18" fmla="*/ 117 w 260"/>
              <a:gd name="T19" fmla="*/ 260 h 260"/>
              <a:gd name="T20" fmla="*/ 233 w 260"/>
              <a:gd name="T21" fmla="*/ 143 h 260"/>
              <a:gd name="T22" fmla="*/ 213 w 260"/>
              <a:gd name="T23" fmla="*/ 77 h 260"/>
              <a:gd name="T24" fmla="*/ 184 w 260"/>
              <a:gd name="T25" fmla="*/ 106 h 260"/>
              <a:gd name="T26" fmla="*/ 225 w 260"/>
              <a:gd name="T27" fmla="*/ 35 h 260"/>
              <a:gd name="T28" fmla="*/ 225 w 260"/>
              <a:gd name="T29" fmla="*/ 35 h 260"/>
              <a:gd name="T30" fmla="*/ 225 w 260"/>
              <a:gd name="T31" fmla="*/ 0 h 260"/>
              <a:gd name="T32" fmla="*/ 203 w 260"/>
              <a:gd name="T33" fmla="*/ 23 h 260"/>
              <a:gd name="T34" fmla="*/ 203 w 260"/>
              <a:gd name="T35" fmla="*/ 46 h 260"/>
              <a:gd name="T36" fmla="*/ 139 w 260"/>
              <a:gd name="T37" fmla="*/ 111 h 260"/>
              <a:gd name="T38" fmla="*/ 117 w 260"/>
              <a:gd name="T39" fmla="*/ 104 h 260"/>
              <a:gd name="T40" fmla="*/ 79 w 260"/>
              <a:gd name="T41" fmla="*/ 143 h 260"/>
              <a:gd name="T42" fmla="*/ 117 w 260"/>
              <a:gd name="T43" fmla="*/ 181 h 260"/>
              <a:gd name="T44" fmla="*/ 155 w 260"/>
              <a:gd name="T45" fmla="*/ 143 h 260"/>
              <a:gd name="T46" fmla="*/ 150 w 260"/>
              <a:gd name="T47" fmla="*/ 123 h 260"/>
              <a:gd name="T48" fmla="*/ 215 w 260"/>
              <a:gd name="T49" fmla="*/ 58 h 260"/>
              <a:gd name="T50" fmla="*/ 237 w 260"/>
              <a:gd name="T51" fmla="*/ 58 h 260"/>
              <a:gd name="T52" fmla="*/ 260 w 260"/>
              <a:gd name="T53" fmla="*/ 35 h 260"/>
              <a:gd name="T54" fmla="*/ 225 w 260"/>
              <a:gd name="T55" fmla="*/ 35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60" h="260">
                <a:moveTo>
                  <a:pt x="184" y="106"/>
                </a:moveTo>
                <a:cubicBezTo>
                  <a:pt x="190" y="117"/>
                  <a:pt x="193" y="129"/>
                  <a:pt x="193" y="143"/>
                </a:cubicBezTo>
                <a:cubicBezTo>
                  <a:pt x="193" y="185"/>
                  <a:pt x="159" y="219"/>
                  <a:pt x="117" y="219"/>
                </a:cubicBezTo>
                <a:cubicBezTo>
                  <a:pt x="76" y="219"/>
                  <a:pt x="42" y="185"/>
                  <a:pt x="42" y="143"/>
                </a:cubicBezTo>
                <a:cubicBezTo>
                  <a:pt x="42" y="100"/>
                  <a:pt x="76" y="66"/>
                  <a:pt x="117" y="66"/>
                </a:cubicBezTo>
                <a:cubicBezTo>
                  <a:pt x="131" y="66"/>
                  <a:pt x="143" y="70"/>
                  <a:pt x="154" y="76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65" y="33"/>
                  <a:pt x="141" y="25"/>
                  <a:pt x="117" y="25"/>
                </a:cubicBezTo>
                <a:cubicBezTo>
                  <a:pt x="52" y="25"/>
                  <a:pt x="0" y="78"/>
                  <a:pt x="0" y="143"/>
                </a:cubicBezTo>
                <a:cubicBezTo>
                  <a:pt x="0" y="207"/>
                  <a:pt x="52" y="260"/>
                  <a:pt x="117" y="260"/>
                </a:cubicBezTo>
                <a:cubicBezTo>
                  <a:pt x="181" y="260"/>
                  <a:pt x="233" y="207"/>
                  <a:pt x="233" y="143"/>
                </a:cubicBezTo>
                <a:cubicBezTo>
                  <a:pt x="233" y="118"/>
                  <a:pt x="226" y="96"/>
                  <a:pt x="213" y="77"/>
                </a:cubicBezTo>
                <a:cubicBezTo>
                  <a:pt x="184" y="106"/>
                  <a:pt x="184" y="106"/>
                  <a:pt x="184" y="106"/>
                </a:cubicBezTo>
                <a:close/>
                <a:moveTo>
                  <a:pt x="225" y="35"/>
                </a:moveTo>
                <a:cubicBezTo>
                  <a:pt x="225" y="35"/>
                  <a:pt x="225" y="35"/>
                  <a:pt x="225" y="35"/>
                </a:cubicBezTo>
                <a:cubicBezTo>
                  <a:pt x="225" y="0"/>
                  <a:pt x="225" y="0"/>
                  <a:pt x="225" y="0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3" y="46"/>
                  <a:pt x="203" y="46"/>
                  <a:pt x="203" y="46"/>
                </a:cubicBezTo>
                <a:cubicBezTo>
                  <a:pt x="139" y="111"/>
                  <a:pt x="139" y="111"/>
                  <a:pt x="139" y="111"/>
                </a:cubicBezTo>
                <a:cubicBezTo>
                  <a:pt x="133" y="106"/>
                  <a:pt x="125" y="104"/>
                  <a:pt x="117" y="104"/>
                </a:cubicBezTo>
                <a:cubicBezTo>
                  <a:pt x="96" y="104"/>
                  <a:pt x="79" y="121"/>
                  <a:pt x="79" y="143"/>
                </a:cubicBezTo>
                <a:cubicBezTo>
                  <a:pt x="79" y="164"/>
                  <a:pt x="96" y="181"/>
                  <a:pt x="117" y="181"/>
                </a:cubicBezTo>
                <a:cubicBezTo>
                  <a:pt x="138" y="181"/>
                  <a:pt x="155" y="164"/>
                  <a:pt x="155" y="143"/>
                </a:cubicBezTo>
                <a:cubicBezTo>
                  <a:pt x="155" y="136"/>
                  <a:pt x="154" y="129"/>
                  <a:pt x="150" y="123"/>
                </a:cubicBezTo>
                <a:cubicBezTo>
                  <a:pt x="215" y="58"/>
                  <a:pt x="215" y="58"/>
                  <a:pt x="215" y="58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60" y="35"/>
                  <a:pt x="260" y="35"/>
                  <a:pt x="260" y="35"/>
                </a:cubicBezTo>
                <a:cubicBezTo>
                  <a:pt x="225" y="35"/>
                  <a:pt x="225" y="35"/>
                  <a:pt x="22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87" name="Text Placeholder 9">
            <a:extLst>
              <a:ext uri="{FF2B5EF4-FFF2-40B4-BE49-F238E27FC236}">
                <a16:creationId xmlns:a16="http://schemas.microsoft.com/office/drawing/2014/main" id="{803CBDE2-304A-4C6B-B7EC-11A3C3A4D673}"/>
              </a:ext>
            </a:extLst>
          </p:cNvPr>
          <p:cNvSpPr txBox="1">
            <a:spLocks/>
          </p:cNvSpPr>
          <p:nvPr/>
        </p:nvSpPr>
        <p:spPr>
          <a:xfrm>
            <a:off x="9443062" y="4461568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>Q&amp;A</a:t>
            </a:r>
            <a:endParaRPr lang="en-GB" altLang="ko-KR" sz="1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89" name="Прямоугольник 4">
            <a:extLst>
              <a:ext uri="{FF2B5EF4-FFF2-40B4-BE49-F238E27FC236}">
                <a16:creationId xmlns:a16="http://schemas.microsoft.com/office/drawing/2014/main" id="{CEC85803-AB0A-4192-8810-F63C00130805}"/>
              </a:ext>
            </a:extLst>
          </p:cNvPr>
          <p:cNvSpPr/>
          <p:nvPr/>
        </p:nvSpPr>
        <p:spPr>
          <a:xfrm>
            <a:off x="382560" y="577527"/>
            <a:ext cx="28970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prstClr val="white"/>
                </a:solidFill>
                <a:latin typeface="+mj-ea"/>
                <a:ea typeface="+mj-ea"/>
              </a:rPr>
              <a:t>INDEX</a:t>
            </a:r>
            <a:endParaRPr lang="ru-RU" sz="60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1" name="Прямоугольник 4">
            <a:extLst>
              <a:ext uri="{FF2B5EF4-FFF2-40B4-BE49-F238E27FC236}">
                <a16:creationId xmlns:a16="http://schemas.microsoft.com/office/drawing/2014/main" id="{F8B1FBC6-F256-4AB8-9C47-764A72CA85F7}"/>
              </a:ext>
            </a:extLst>
          </p:cNvPr>
          <p:cNvSpPr/>
          <p:nvPr/>
        </p:nvSpPr>
        <p:spPr>
          <a:xfrm>
            <a:off x="443595" y="1159041"/>
            <a:ext cx="23635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607" eaLnBrk="0" fontAlgn="base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+mj-ea"/>
                <a:ea typeface="+mj-ea"/>
              </a:rPr>
              <a:t>PRESENTATION TEMPLATE</a:t>
            </a:r>
            <a:endParaRPr lang="ru-RU" sz="12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66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7B26FA-D549-6F14-AD53-DFC9F2EEAD38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구현</a:t>
            </a:r>
            <a:r>
              <a:rPr lang="en-US" altLang="ko-KR" sz="2800" b="1" dirty="0"/>
              <a:t> | </a:t>
            </a:r>
            <a:r>
              <a:rPr lang="ko-KR" altLang="en-US" sz="2400" b="1" dirty="0">
                <a:latin typeface="+mj-ea"/>
                <a:ea typeface="+mj-ea"/>
              </a:rPr>
              <a:t>메인 코드 설계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 err="1">
                <a:latin typeface="+mj-ea"/>
                <a:ea typeface="+mj-ea"/>
              </a:rPr>
              <a:t>서브넷</a:t>
            </a:r>
            <a:r>
              <a:rPr lang="ko-KR" altLang="en-US" sz="2400" b="1" dirty="0">
                <a:latin typeface="+mj-ea"/>
                <a:ea typeface="+mj-ea"/>
              </a:rPr>
              <a:t> 및 </a:t>
            </a:r>
            <a:r>
              <a:rPr lang="en-US" altLang="ko-KR" sz="2400" b="1" dirty="0" err="1">
                <a:latin typeface="+mj-ea"/>
                <a:ea typeface="+mj-ea"/>
              </a:rPr>
              <a:t>eip</a:t>
            </a:r>
            <a:r>
              <a:rPr lang="ko-KR" altLang="en-US" sz="2400" b="1" dirty="0">
                <a:latin typeface="+mj-ea"/>
                <a:ea typeface="+mj-ea"/>
              </a:rPr>
              <a:t>와 </a:t>
            </a:r>
            <a:r>
              <a:rPr lang="en-US" altLang="ko-KR" sz="2400" b="1" dirty="0" err="1">
                <a:latin typeface="+mj-ea"/>
                <a:ea typeface="+mj-ea"/>
              </a:rPr>
              <a:t>nat</a:t>
            </a:r>
            <a:r>
              <a:rPr lang="ko-KR" altLang="en-US" sz="2400" b="1" dirty="0">
                <a:latin typeface="+mj-ea"/>
                <a:ea typeface="+mj-ea"/>
              </a:rPr>
              <a:t>게이트웨이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1422E8-BAAD-69C1-0FFD-E38F8A4F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2" y="1051538"/>
            <a:ext cx="8100475" cy="50082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E93B04-2906-9F93-F5F2-E48659A3E9F1}"/>
              </a:ext>
            </a:extLst>
          </p:cNvPr>
          <p:cNvSpPr/>
          <p:nvPr/>
        </p:nvSpPr>
        <p:spPr>
          <a:xfrm>
            <a:off x="198011" y="1457951"/>
            <a:ext cx="6211177" cy="1226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5624A3-2740-DAE6-140A-F61A483B1351}"/>
              </a:ext>
            </a:extLst>
          </p:cNvPr>
          <p:cNvSpPr/>
          <p:nvPr/>
        </p:nvSpPr>
        <p:spPr>
          <a:xfrm>
            <a:off x="198011" y="5021962"/>
            <a:ext cx="3191141" cy="979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A71B5-0945-5BF7-A227-E95F48C4A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56" y="2406134"/>
            <a:ext cx="4376633" cy="22990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AC49F4-A5E4-8659-E9F7-A5757721B5E4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8F84E-5646-9DE2-E6EA-851066014FE9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770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A01720-B08A-7790-7C76-B3A921E5C59B}"/>
              </a:ext>
            </a:extLst>
          </p:cNvPr>
          <p:cNvSpPr txBox="1"/>
          <p:nvPr/>
        </p:nvSpPr>
        <p:spPr>
          <a:xfrm>
            <a:off x="297455" y="249671"/>
            <a:ext cx="90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3B6644-8221-92B5-131B-15E93B28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0" y="1066120"/>
            <a:ext cx="2978489" cy="548669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0D57772-7D22-8163-5EA5-5479C5C1A6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20"/>
          <a:stretch/>
        </p:blipFill>
        <p:spPr>
          <a:xfrm>
            <a:off x="3714844" y="1066120"/>
            <a:ext cx="4571326" cy="5486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3A96F3-3986-BBC9-ECD2-73470537F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966" y="1048221"/>
            <a:ext cx="3330638" cy="55224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01570D-A637-C9C5-E92E-9293976EB305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29BF6-1BD1-6D8C-D11A-C0D8A826D114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구현 </a:t>
            </a:r>
            <a:r>
              <a:rPr lang="en-US" altLang="ko-KR" sz="2800" b="1" dirty="0"/>
              <a:t>| </a:t>
            </a:r>
            <a:r>
              <a:rPr lang="ko-KR" altLang="en-US" sz="2000" b="1" dirty="0">
                <a:latin typeface="+mj-ea"/>
                <a:ea typeface="+mj-ea"/>
              </a:rPr>
              <a:t>메인 코드 설계 </a:t>
            </a:r>
            <a:r>
              <a:rPr lang="en-US" altLang="ko-KR" sz="2000" b="1" dirty="0">
                <a:latin typeface="+mj-ea"/>
                <a:ea typeface="+mj-ea"/>
              </a:rPr>
              <a:t>– </a:t>
            </a:r>
            <a:r>
              <a:rPr lang="ko-KR" altLang="en-US" sz="2000" b="1" dirty="0">
                <a:latin typeface="+mj-ea"/>
                <a:ea typeface="+mj-ea"/>
              </a:rPr>
              <a:t>라우팅 테이블 및 보안그룹과 보안그룹 룰 연결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189D9-3796-CAC5-ECD2-154F23D5A696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38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E44F4E-B999-24E7-4ADA-433B26AA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7" y="1878520"/>
            <a:ext cx="3448050" cy="2885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8A9DC1-7478-F9D4-847E-C7BA22B3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110" y="1762125"/>
            <a:ext cx="5720414" cy="3333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15D385-EFCE-F14C-72D9-483E316AE239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7A5C0-1517-B1F2-AF45-FE1652B40090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구현 </a:t>
            </a:r>
            <a:r>
              <a:rPr lang="en-US" altLang="ko-KR" sz="2800" b="1" dirty="0"/>
              <a:t>| </a:t>
            </a:r>
            <a:r>
              <a:rPr lang="ko-KR" altLang="en-US" sz="2400" b="1" dirty="0">
                <a:latin typeface="+mj-ea"/>
                <a:ea typeface="+mj-ea"/>
              </a:rPr>
              <a:t>메인 코드 설계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>
                <a:latin typeface="+mj-ea"/>
                <a:ea typeface="+mj-ea"/>
              </a:rPr>
              <a:t>데이터 블록과 인스턴스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406AA-6B89-8F06-3A86-ECCB5AF44866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63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EF7016-9EF4-BDC1-2A43-4785D915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7" y="1213628"/>
            <a:ext cx="9715500" cy="69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EEF166-67F8-714F-902F-FA8DD3F54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59" y="2044030"/>
            <a:ext cx="6498686" cy="3644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40B1EB4-D1AD-815F-0D26-DBAFAE738871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B5DC3-6AA1-0010-1552-64E817398A41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구현 </a:t>
            </a:r>
            <a:r>
              <a:rPr lang="en-US" altLang="ko-KR" sz="2800" b="1" dirty="0"/>
              <a:t>| </a:t>
            </a:r>
            <a:r>
              <a:rPr lang="ko-KR" altLang="en-US" sz="2400" b="1" dirty="0"/>
              <a:t>결과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7591D-E2E4-2B34-B074-46D335F70DEA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88D8D-F929-3844-35EC-411AFF5A1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142" y="3942035"/>
            <a:ext cx="8058150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CA1D9D-4865-33BF-5DC1-B184AC97375F}"/>
              </a:ext>
            </a:extLst>
          </p:cNvPr>
          <p:cNvSpPr/>
          <p:nvPr/>
        </p:nvSpPr>
        <p:spPr>
          <a:xfrm>
            <a:off x="3791142" y="6156251"/>
            <a:ext cx="4066318" cy="300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29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FE0EDE-A302-AD69-D3AC-78BE08AC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5" y="1159644"/>
            <a:ext cx="9829800" cy="60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E5BA61-106B-D128-F085-EF643CE6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55" y="1791550"/>
            <a:ext cx="5916268" cy="1399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CE30F0-8192-3DEF-F17A-7B33CF672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5" y="3222738"/>
            <a:ext cx="5431541" cy="2152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1FB364-4F00-A0ED-FD5B-9CE6780AB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55" y="5407035"/>
            <a:ext cx="3251597" cy="1291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0009F1-6934-6615-05B9-B8BECC3AE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895" y="5876815"/>
            <a:ext cx="6343650" cy="714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9E5A0D-76F4-B575-8B5C-46FB1C307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395" y="3227497"/>
            <a:ext cx="4629150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7B2E78-1931-1440-14B8-96F1D1966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345" y="4263003"/>
            <a:ext cx="5029200" cy="828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91C6B2-30CF-DE1C-DC31-B4193CECC1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5795" y="5279459"/>
            <a:ext cx="5238750" cy="40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7B08D83-9486-2054-178B-2B54509F285A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778A4-1B6A-F191-873B-23794B91A7B1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구현 </a:t>
            </a:r>
            <a:r>
              <a:rPr lang="en-US" altLang="ko-KR" sz="2800" b="1" dirty="0"/>
              <a:t>| </a:t>
            </a:r>
            <a:r>
              <a:rPr lang="ko-KR" altLang="en-US" sz="2400" b="1" dirty="0"/>
              <a:t>결과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93050-7509-4B4A-72C7-CECA06F42C8F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98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A01720-B08A-7790-7C76-B3A921E5C59B}"/>
              </a:ext>
            </a:extLst>
          </p:cNvPr>
          <p:cNvSpPr txBox="1"/>
          <p:nvPr/>
        </p:nvSpPr>
        <p:spPr>
          <a:xfrm>
            <a:off x="432318" y="2967335"/>
            <a:ext cx="1132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/>
              <a:t>기본 인프라 구축</a:t>
            </a:r>
            <a:r>
              <a:rPr lang="en-US" altLang="ko-KR" sz="5400" b="1" dirty="0"/>
              <a:t> | </a:t>
            </a:r>
            <a:r>
              <a:rPr lang="en-US" altLang="ko-KR" sz="5400" b="1" dirty="0">
                <a:gradFill>
                  <a:gsLst>
                    <a:gs pos="0">
                      <a:srgbClr val="2EB0BD"/>
                    </a:gs>
                    <a:gs pos="100000">
                      <a:srgbClr val="0D4289"/>
                    </a:gs>
                  </a:gsLst>
                  <a:lin ang="10800000" scaled="1"/>
                </a:gradFill>
              </a:rPr>
              <a:t>RDS</a:t>
            </a:r>
            <a:endParaRPr lang="ko-KR" altLang="en-US" sz="3200" b="1" dirty="0">
              <a:gradFill>
                <a:gsLst>
                  <a:gs pos="0">
                    <a:srgbClr val="2EB0BD"/>
                  </a:gs>
                  <a:gs pos="100000">
                    <a:srgbClr val="0D4289"/>
                  </a:gs>
                </a:gsLst>
                <a:lin ang="10800000" scaled="1"/>
              </a:gra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91B3FC-67CE-9E88-2CB6-96B8402A36DC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552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39210E-74B6-6688-6F50-D0A9A1CC41DC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27890B-2781-7D78-8B91-1B11A4A1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43" y="1095207"/>
            <a:ext cx="5427172" cy="51985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320AF4-8221-0A01-0C64-8CA27D2D4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71" y="1095206"/>
            <a:ext cx="3571876" cy="1990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EDCEB7-7C08-9925-7615-055E7DFC9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71" y="3175206"/>
            <a:ext cx="3571876" cy="31185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60A56A-80B6-3BB8-ACF2-DBC86BDC8E7F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DE0EE-2325-B876-B6C4-43055B3B6BD3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구축 </a:t>
            </a:r>
            <a:r>
              <a:rPr lang="en-US" altLang="ko-KR" sz="2800" b="1" dirty="0"/>
              <a:t>| </a:t>
            </a:r>
            <a:r>
              <a:rPr lang="en-US" altLang="ko-KR" sz="2400" b="1" dirty="0"/>
              <a:t>RDS for MySQL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2769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F216DF-B4AC-D8CF-A38A-86E640FAEB1A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77C1E-95E6-6298-DCE8-03C6FD33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22" y="1117121"/>
            <a:ext cx="5029279" cy="3791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4C711-06B8-C6CE-2701-3CB9B2CF3ADC}"/>
              </a:ext>
            </a:extLst>
          </p:cNvPr>
          <p:cNvSpPr/>
          <p:nvPr/>
        </p:nvSpPr>
        <p:spPr>
          <a:xfrm>
            <a:off x="351322" y="4069424"/>
            <a:ext cx="5029279" cy="37408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8F30F-9D24-81D6-A491-8B580DE40624}"/>
              </a:ext>
            </a:extLst>
          </p:cNvPr>
          <p:cNvSpPr txBox="1"/>
          <p:nvPr/>
        </p:nvSpPr>
        <p:spPr>
          <a:xfrm>
            <a:off x="479364" y="4908167"/>
            <a:ext cx="11144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latinLnBrk="0">
              <a:buFont typeface="Wingdings" panose="05000000000000000000" pitchFamily="2" charset="2"/>
              <a:buChar char="Ø"/>
            </a:pPr>
            <a:r>
              <a:rPr lang="en-US" altLang="ko-KR" i="0" dirty="0">
                <a:effectLst/>
                <a:latin typeface="+mj-ea"/>
                <a:ea typeface="+mj-ea"/>
              </a:rPr>
              <a:t>Multi-AZ </a:t>
            </a:r>
            <a:r>
              <a:rPr lang="ko-KR" altLang="en-US" i="0" dirty="0">
                <a:effectLst/>
                <a:latin typeface="+mj-ea"/>
                <a:ea typeface="+mj-ea"/>
              </a:rPr>
              <a:t>배포에서 </a:t>
            </a:r>
            <a:r>
              <a:rPr lang="en-US" altLang="ko-KR" i="0" dirty="0">
                <a:effectLst/>
                <a:latin typeface="+mj-ea"/>
                <a:ea typeface="+mj-ea"/>
              </a:rPr>
              <a:t>MySQL RDS</a:t>
            </a:r>
            <a:r>
              <a:rPr lang="ko-KR" altLang="en-US" i="0" dirty="0">
                <a:effectLst/>
                <a:latin typeface="+mj-ea"/>
                <a:ea typeface="+mj-ea"/>
              </a:rPr>
              <a:t>는 자동으로 서로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다른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AZ(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가용 영역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)</a:t>
            </a:r>
            <a:r>
              <a:rPr lang="ko-KR" altLang="en-US" i="0" dirty="0">
                <a:effectLst/>
                <a:latin typeface="+mj-ea"/>
                <a:ea typeface="+mj-ea"/>
              </a:rPr>
              <a:t>에 동기식 예비 복제본을 </a:t>
            </a:r>
            <a:r>
              <a:rPr lang="ko-KR" altLang="en-US" i="0" dirty="0" err="1">
                <a:effectLst/>
                <a:latin typeface="+mj-ea"/>
                <a:ea typeface="+mj-ea"/>
              </a:rPr>
              <a:t>프로비저닝하고</a:t>
            </a:r>
            <a:r>
              <a:rPr lang="ko-KR" altLang="en-US" i="0" dirty="0">
                <a:effectLst/>
                <a:latin typeface="+mj-ea"/>
                <a:ea typeface="+mj-ea"/>
              </a:rPr>
              <a:t> 유지하여 데이터 이중화를 제공</a:t>
            </a:r>
            <a:endParaRPr lang="en-US" altLang="ko-KR" i="0" dirty="0">
              <a:effectLst/>
              <a:latin typeface="+mj-ea"/>
              <a:ea typeface="+mj-ea"/>
            </a:endParaRPr>
          </a:p>
          <a:p>
            <a:pPr marL="285750" indent="-285750" algn="l" latinLnBrk="0">
              <a:buFont typeface="Wingdings" panose="05000000000000000000" pitchFamily="2" charset="2"/>
              <a:buChar char="Ø"/>
            </a:pPr>
            <a:r>
              <a:rPr lang="en-US" altLang="ko-KR" i="0" dirty="0">
                <a:effectLst/>
                <a:latin typeface="+mj-ea"/>
                <a:ea typeface="+mj-ea"/>
              </a:rPr>
              <a:t>Master DB </a:t>
            </a:r>
            <a:r>
              <a:rPr lang="ko-KR" altLang="en-US" i="0" dirty="0">
                <a:effectLst/>
                <a:latin typeface="+mj-ea"/>
                <a:ea typeface="+mj-ea"/>
              </a:rPr>
              <a:t>서버에 장애 발생 시 </a:t>
            </a:r>
            <a:r>
              <a:rPr lang="en-US" altLang="ko-KR" i="0" dirty="0">
                <a:effectLst/>
                <a:latin typeface="+mj-ea"/>
                <a:ea typeface="+mj-ea"/>
              </a:rPr>
              <a:t>Standby </a:t>
            </a:r>
            <a:r>
              <a:rPr lang="ko-KR" altLang="en-US" i="0" dirty="0">
                <a:effectLst/>
                <a:latin typeface="+mj-ea"/>
                <a:ea typeface="+mj-ea"/>
              </a:rPr>
              <a:t>인스턴스를 </a:t>
            </a:r>
            <a:r>
              <a:rPr lang="en-US" altLang="ko-KR" i="0" dirty="0">
                <a:effectLst/>
                <a:latin typeface="+mj-ea"/>
                <a:ea typeface="+mj-ea"/>
              </a:rPr>
              <a:t>master</a:t>
            </a:r>
            <a:r>
              <a:rPr lang="ko-KR" altLang="en-US" i="0" dirty="0">
                <a:effectLst/>
                <a:latin typeface="+mj-ea"/>
                <a:ea typeface="+mj-ea"/>
              </a:rPr>
              <a:t>로 승격시키고</a:t>
            </a:r>
            <a:r>
              <a:rPr lang="en-US" altLang="ko-KR" i="0" dirty="0">
                <a:effectLst/>
                <a:latin typeface="+mj-ea"/>
                <a:ea typeface="+mj-ea"/>
              </a:rPr>
              <a:t>, </a:t>
            </a:r>
            <a:br>
              <a:rPr lang="en-US" altLang="ko-KR" i="0" dirty="0">
                <a:effectLst/>
                <a:latin typeface="+mj-ea"/>
                <a:ea typeface="+mj-ea"/>
              </a:rPr>
            </a:br>
            <a:r>
              <a:rPr lang="ko-KR" altLang="en-US" i="0" dirty="0">
                <a:effectLst/>
                <a:latin typeface="+mj-ea"/>
                <a:ea typeface="+mj-ea"/>
              </a:rPr>
              <a:t>새로운 </a:t>
            </a:r>
            <a:r>
              <a:rPr lang="en-US" altLang="ko-KR" i="0" dirty="0">
                <a:effectLst/>
                <a:latin typeface="+mj-ea"/>
                <a:ea typeface="+mj-ea"/>
              </a:rPr>
              <a:t>Standby </a:t>
            </a:r>
            <a:r>
              <a:rPr lang="en-US" altLang="ko-KR" dirty="0">
                <a:latin typeface="+mj-ea"/>
                <a:ea typeface="+mj-ea"/>
              </a:rPr>
              <a:t>DB</a:t>
            </a:r>
            <a:r>
              <a:rPr lang="en-US" altLang="ko-KR" i="0" dirty="0">
                <a:effectLst/>
                <a:latin typeface="+mj-ea"/>
                <a:ea typeface="+mj-ea"/>
              </a:rPr>
              <a:t> </a:t>
            </a:r>
            <a:r>
              <a:rPr lang="ko-KR" altLang="en-US" i="0" dirty="0">
                <a:effectLst/>
                <a:latin typeface="+mj-ea"/>
                <a:ea typeface="+mj-ea"/>
              </a:rPr>
              <a:t>인스턴스를 생성하여 장애 조치를 수행</a:t>
            </a:r>
            <a:r>
              <a:rPr lang="en-US" altLang="ko-KR" i="0" dirty="0">
                <a:effectLst/>
                <a:latin typeface="+mj-ea"/>
                <a:ea typeface="+mj-ea"/>
              </a:rPr>
              <a:t/>
            </a:r>
            <a:br>
              <a:rPr lang="en-US" altLang="ko-KR" i="0" dirty="0">
                <a:effectLst/>
                <a:latin typeface="+mj-ea"/>
                <a:ea typeface="+mj-ea"/>
              </a:rPr>
            </a:br>
            <a:endParaRPr lang="en-US" altLang="ko-KR" i="0" dirty="0">
              <a:effectLst/>
              <a:latin typeface="+mj-ea"/>
              <a:ea typeface="+mj-ea"/>
            </a:endParaRPr>
          </a:p>
          <a:p>
            <a:pPr algn="l" latinLnBrk="0"/>
            <a:r>
              <a:rPr lang="ko-KR" altLang="en-US" i="0" dirty="0">
                <a:effectLst/>
                <a:latin typeface="+mj-ea"/>
                <a:ea typeface="+mj-ea"/>
              </a:rPr>
              <a:t>이 작업들은 관리자가 직접 개입할 필요 없이 </a:t>
            </a:r>
            <a:r>
              <a:rPr lang="en-US" altLang="ko-KR" i="0" dirty="0">
                <a:effectLst/>
                <a:latin typeface="+mj-ea"/>
                <a:ea typeface="+mj-ea"/>
              </a:rPr>
              <a:t>RDS Multi-AZ </a:t>
            </a:r>
            <a:r>
              <a:rPr lang="ko-KR" altLang="en-US" i="0" dirty="0">
                <a:effectLst/>
                <a:latin typeface="+mj-ea"/>
                <a:ea typeface="+mj-ea"/>
              </a:rPr>
              <a:t>기능을 사용하시면 자동으로 진행</a:t>
            </a:r>
            <a:endParaRPr lang="en-US" altLang="ko-KR" i="0" dirty="0">
              <a:effectLst/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F73AC2-CEA9-3556-1FE6-2E407B7B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636" y="1117121"/>
            <a:ext cx="5853331" cy="3412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46E92F-B28B-1498-09BD-2CB368CC0A3F}"/>
              </a:ext>
            </a:extLst>
          </p:cNvPr>
          <p:cNvSpPr/>
          <p:nvPr/>
        </p:nvSpPr>
        <p:spPr>
          <a:xfrm>
            <a:off x="6021356" y="3813824"/>
            <a:ext cx="1066800" cy="188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3D4BD1-8418-E349-238D-E55747C9E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703" y="3679450"/>
            <a:ext cx="476250" cy="4572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B790607-54C0-F07A-F01A-CC2159F4C3C9}"/>
              </a:ext>
            </a:extLst>
          </p:cNvPr>
          <p:cNvCxnSpPr>
            <a:stCxn id="18" idx="1"/>
            <a:endCxn id="16" idx="3"/>
          </p:cNvCxnSpPr>
          <p:nvPr/>
        </p:nvCxnSpPr>
        <p:spPr>
          <a:xfrm flipH="1">
            <a:off x="7088156" y="3908050"/>
            <a:ext cx="4435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BDBC40-FE41-7DA5-A887-4085E5F03717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D0616-B754-BE04-EF69-C649843EE071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구축 </a:t>
            </a:r>
            <a:r>
              <a:rPr lang="en-US" altLang="ko-KR" sz="2800" b="1" dirty="0"/>
              <a:t>| </a:t>
            </a:r>
            <a:r>
              <a:rPr lang="en-US" altLang="ko-KR" sz="2400" b="1" dirty="0"/>
              <a:t>RDS for MySQL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2875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2554CD18-8A33-748D-7782-C908949AA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35" y="3716438"/>
            <a:ext cx="6254032" cy="280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D386F2-7A99-5C7F-9073-1B4EEC7DD742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4E86E7-14E6-7572-C900-B2F18471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5" y="1987420"/>
            <a:ext cx="5017465" cy="43143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D26E888-1A01-CAA1-71BC-43E0E2F6B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32" y="2677164"/>
            <a:ext cx="6254033" cy="8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3E9A23B-FC58-030A-C8DB-69290F23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32" y="1086956"/>
            <a:ext cx="5938241" cy="123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B3A9AF-F302-C2FA-E7C0-76DCAC77A037}"/>
              </a:ext>
            </a:extLst>
          </p:cNvPr>
          <p:cNvSpPr/>
          <p:nvPr/>
        </p:nvSpPr>
        <p:spPr>
          <a:xfrm>
            <a:off x="322534" y="4376909"/>
            <a:ext cx="4697333" cy="1832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5EFE7A-F492-0305-5D90-3C404968279E}"/>
              </a:ext>
            </a:extLst>
          </p:cNvPr>
          <p:cNvSpPr/>
          <p:nvPr/>
        </p:nvSpPr>
        <p:spPr>
          <a:xfrm>
            <a:off x="5866434" y="1076125"/>
            <a:ext cx="6254031" cy="544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9797AE-81A8-1D30-8524-A62EF370A1BB}"/>
              </a:ext>
            </a:extLst>
          </p:cNvPr>
          <p:cNvCxnSpPr>
            <a:cxnSpLocks/>
          </p:cNvCxnSpPr>
          <p:nvPr/>
        </p:nvCxnSpPr>
        <p:spPr>
          <a:xfrm>
            <a:off x="5019869" y="5279201"/>
            <a:ext cx="8465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4920B1-D708-8045-3F25-1F44A9D90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951" y="1040816"/>
            <a:ext cx="407914" cy="4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7E4FEE-9CFE-0E15-1CBB-19941E45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25" y="2647743"/>
            <a:ext cx="438196" cy="43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49AE6E-400A-5DC4-40FF-C182C216041B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8D65C-D6E8-E675-B0D7-9670B0B24946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기본 인프라 구축 </a:t>
            </a:r>
            <a:r>
              <a:rPr lang="en-US" altLang="ko-KR" sz="2800" b="1" dirty="0"/>
              <a:t>| </a:t>
            </a:r>
            <a:r>
              <a:rPr lang="en-US" altLang="ko-KR" sz="2400" b="1" dirty="0"/>
              <a:t>RDS for MySQL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99668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1B330-DBF0-C56E-FA5B-DBC5B5AF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86" y="2208868"/>
            <a:ext cx="9619861" cy="244026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latin typeface="+mj-lt"/>
              </a:rPr>
              <a:t>검색 가능한 고가용성</a:t>
            </a:r>
            <a:r>
              <a:rPr lang="en-US" altLang="ko-KR" sz="5400" b="1" dirty="0">
                <a:latin typeface="+mj-lt"/>
              </a:rPr>
              <a:t/>
            </a:r>
            <a:br>
              <a:rPr lang="en-US" altLang="ko-KR" sz="5400" b="1" dirty="0">
                <a:latin typeface="+mj-lt"/>
              </a:rPr>
            </a:br>
            <a:r>
              <a:rPr lang="ko-KR" altLang="en-US" sz="5400" b="1" dirty="0">
                <a:latin typeface="+mj-lt"/>
              </a:rPr>
              <a:t>웹 서버 구축</a:t>
            </a:r>
            <a:endParaRPr lang="ko-KR" altLang="en-US" sz="6000" b="1" dirty="0"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CD1709-43C7-59DC-EE02-2C682739359E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A97019E0-BCFE-5900-9A12-33BE8AE64492}"/>
              </a:ext>
            </a:extLst>
          </p:cNvPr>
          <p:cNvSpPr/>
          <p:nvPr/>
        </p:nvSpPr>
        <p:spPr>
          <a:xfrm rot="5400000">
            <a:off x="1288555" y="1563809"/>
            <a:ext cx="2118097" cy="2134800"/>
          </a:xfrm>
          <a:prstGeom prst="hexagon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6B3DE-3591-0E8D-3714-ED1006A27048}"/>
              </a:ext>
            </a:extLst>
          </p:cNvPr>
          <p:cNvSpPr txBox="1"/>
          <p:nvPr/>
        </p:nvSpPr>
        <p:spPr>
          <a:xfrm>
            <a:off x="1405723" y="390914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김수영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47D4D6-08C9-320A-176C-1E857D5814EF}"/>
              </a:ext>
            </a:extLst>
          </p:cNvPr>
          <p:cNvSpPr/>
          <p:nvPr/>
        </p:nvSpPr>
        <p:spPr>
          <a:xfrm>
            <a:off x="4780343" y="1246938"/>
            <a:ext cx="5587801" cy="18649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~~</a:t>
            </a:r>
            <a:r>
              <a:rPr lang="ko-KR" altLang="en-US" sz="2800" dirty="0"/>
              <a:t>라고 합니다 아닌</a:t>
            </a:r>
            <a:endParaRPr lang="en-US" altLang="ko-KR" sz="2800" dirty="0"/>
          </a:p>
          <a:p>
            <a:pPr algn="ctr"/>
            <a:r>
              <a:rPr lang="en-US" altLang="ko-KR" sz="2800" dirty="0"/>
              <a:t>“~~</a:t>
            </a:r>
            <a:r>
              <a:rPr lang="ko-KR" altLang="en-US" sz="2800" dirty="0"/>
              <a:t>입니다</a:t>
            </a:r>
            <a:r>
              <a:rPr lang="en-US" altLang="ko-KR" sz="2800" dirty="0"/>
              <a:t>”</a:t>
            </a:r>
            <a:r>
              <a:rPr lang="ko-KR" altLang="en-US" sz="2800" dirty="0"/>
              <a:t>로 마무리</a:t>
            </a:r>
            <a:endParaRPr lang="en-US" altLang="ko-KR" sz="2800" dirty="0"/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수영</a:t>
            </a:r>
            <a:r>
              <a:rPr lang="en-US" altLang="ko-KR" sz="2800" dirty="0"/>
              <a:t>,</a:t>
            </a:r>
            <a:r>
              <a:rPr lang="ko-KR" altLang="en-US" sz="2800" dirty="0"/>
              <a:t>승범 공통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D07E57-A2E5-100C-718E-710FC6BBF340}"/>
              </a:ext>
            </a:extLst>
          </p:cNvPr>
          <p:cNvSpPr/>
          <p:nvPr/>
        </p:nvSpPr>
        <p:spPr>
          <a:xfrm>
            <a:off x="4780343" y="3608174"/>
            <a:ext cx="5587801" cy="2630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초반에는 대본 숙지 됐으나 </a:t>
            </a:r>
            <a:endParaRPr lang="en-US" altLang="ko-KR" sz="2800" dirty="0"/>
          </a:p>
          <a:p>
            <a:pPr algn="ctr"/>
            <a:r>
              <a:rPr lang="ko-KR" altLang="en-US" sz="2800" dirty="0"/>
              <a:t>후반 갈수록 대본 숙지 </a:t>
            </a:r>
            <a:r>
              <a:rPr lang="en-US" altLang="ko-KR" sz="2800" dirty="0"/>
              <a:t>X</a:t>
            </a:r>
          </a:p>
          <a:p>
            <a:pPr algn="ctr"/>
            <a:r>
              <a:rPr lang="ko-KR" altLang="en-US" sz="2800" dirty="0"/>
              <a:t>점수 초반</a:t>
            </a:r>
            <a:r>
              <a:rPr lang="en-US" altLang="ko-KR" sz="2800" dirty="0"/>
              <a:t>4 -&gt; 3 -&gt; 2 -&gt; 1 -&gt; 0</a:t>
            </a:r>
          </a:p>
          <a:p>
            <a:pPr algn="ctr"/>
            <a:r>
              <a:rPr lang="ko-KR" altLang="en-US" sz="2800" dirty="0"/>
              <a:t>마이크 </a:t>
            </a:r>
            <a:r>
              <a:rPr lang="ko-KR" altLang="en-US" sz="2800" dirty="0" err="1"/>
              <a:t>파지법</a:t>
            </a:r>
            <a:r>
              <a:rPr lang="ko-KR" altLang="en-US" sz="2800" dirty="0"/>
              <a:t> 양손으로 잡기</a:t>
            </a:r>
            <a:endParaRPr lang="en-US" altLang="ko-KR" sz="2800" dirty="0"/>
          </a:p>
          <a:p>
            <a:pPr algn="ctr"/>
            <a:endParaRPr lang="ko-KR" altLang="en-US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E200B-652B-62FB-01B5-EC0771FC7C82}"/>
              </a:ext>
            </a:extLst>
          </p:cNvPr>
          <p:cNvSpPr/>
          <p:nvPr/>
        </p:nvSpPr>
        <p:spPr>
          <a:xfrm>
            <a:off x="621103" y="2379466"/>
            <a:ext cx="5587801" cy="289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시작은 좋으나</a:t>
            </a:r>
            <a:endParaRPr lang="en-US" altLang="ko-KR" sz="2800" dirty="0"/>
          </a:p>
          <a:p>
            <a:pPr algn="ctr"/>
            <a:r>
              <a:rPr lang="ko-KR" altLang="en-US" sz="2800" dirty="0"/>
              <a:t>끝으로 갈수록 대본만 읽음</a:t>
            </a:r>
            <a:endParaRPr lang="en-US" altLang="ko-KR" sz="2800" dirty="0"/>
          </a:p>
          <a:p>
            <a:pPr algn="ctr"/>
            <a:r>
              <a:rPr lang="ko-KR" altLang="en-US" sz="2800" dirty="0"/>
              <a:t>스피치 속도도 점점 </a:t>
            </a:r>
            <a:r>
              <a:rPr lang="ko-KR" altLang="en-US" sz="2800" dirty="0" err="1"/>
              <a:t>빨라짐</a:t>
            </a:r>
            <a:endParaRPr lang="en-US" altLang="ko-KR" sz="2800" dirty="0"/>
          </a:p>
          <a:p>
            <a:pPr algn="ctr"/>
            <a:r>
              <a:rPr lang="en-US" altLang="ko-KR" sz="2800" dirty="0"/>
              <a:t>(</a:t>
            </a:r>
            <a:r>
              <a:rPr lang="ko-KR" altLang="en-US" sz="2800" dirty="0"/>
              <a:t>대본 숙지 문제로 파악</a:t>
            </a:r>
            <a:r>
              <a:rPr lang="en-US" altLang="ko-KR" sz="2800" dirty="0"/>
              <a:t>)</a:t>
            </a:r>
          </a:p>
          <a:p>
            <a:pPr algn="ctr"/>
            <a:r>
              <a:rPr lang="en-US" altLang="ko-KR" sz="2800" dirty="0"/>
              <a:t>but,</a:t>
            </a:r>
            <a:r>
              <a:rPr lang="ko-KR" altLang="en-US" sz="2800" dirty="0"/>
              <a:t> 대본 봐도 좋으나 침착</a:t>
            </a:r>
            <a:r>
              <a:rPr lang="en-US" altLang="ko-KR" sz="2800" dirty="0"/>
              <a:t>,</a:t>
            </a:r>
            <a:r>
              <a:rPr lang="ko-KR" altLang="en-US" sz="2800" dirty="0"/>
              <a:t>여유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50524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CED53-9451-DFC8-709D-34428FEEF3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5000">
                <a:srgbClr val="145A94"/>
              </a:gs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프로젝트 개요</a:t>
            </a:r>
            <a:endParaRPr lang="ko-KR" altLang="en-US" sz="8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6689C-EA2A-B3B0-E2D6-FFCC01523255}"/>
              </a:ext>
            </a:extLst>
          </p:cNvPr>
          <p:cNvSpPr txBox="1"/>
          <p:nvPr/>
        </p:nvSpPr>
        <p:spPr>
          <a:xfrm>
            <a:off x="8858085" y="5669841"/>
            <a:ext cx="3103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01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팀 소개</a:t>
            </a:r>
            <a:endParaRPr lang="en-US" altLang="ko-KR" sz="28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02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플랜</a:t>
            </a:r>
          </a:p>
        </p:txBody>
      </p:sp>
    </p:spTree>
    <p:extLst>
      <p:ext uri="{BB962C8B-B14F-4D97-AF65-F5344CB8AC3E}">
        <p14:creationId xmlns:p14="http://schemas.microsoft.com/office/powerpoint/2010/main" val="2006277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0DB7A6-2E8E-FEF8-6DDE-7F385200DCA9}"/>
              </a:ext>
            </a:extLst>
          </p:cNvPr>
          <p:cNvSpPr txBox="1"/>
          <p:nvPr/>
        </p:nvSpPr>
        <p:spPr>
          <a:xfrm>
            <a:off x="5906277" y="1253617"/>
            <a:ext cx="503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Node.JS </a:t>
            </a:r>
            <a:r>
              <a:rPr lang="ko-KR" altLang="en-US" b="1" dirty="0"/>
              <a:t>코드를 이용한 웹 서버 생성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8D1A57-17AA-9B3C-7509-4A7651DC8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54" y="1622949"/>
            <a:ext cx="5870577" cy="41365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A8E16-BAA9-CDCD-8819-BDBEAC5A2871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F52E5-AF20-2FC2-4153-DC7611A0DED0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 서버 구축 </a:t>
            </a:r>
            <a:r>
              <a:rPr lang="en-US" altLang="ko-KR" sz="2800" b="1" dirty="0"/>
              <a:t>| </a:t>
            </a:r>
            <a:r>
              <a:rPr lang="en-US" altLang="ko-KR" sz="2400" b="1" dirty="0"/>
              <a:t>Node.js &amp; React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A95C9-05D4-8A1C-FEA4-AF273EE00749}"/>
              </a:ext>
            </a:extLst>
          </p:cNvPr>
          <p:cNvSpPr txBox="1"/>
          <p:nvPr/>
        </p:nvSpPr>
        <p:spPr>
          <a:xfrm>
            <a:off x="742368" y="1253617"/>
            <a:ext cx="177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구현 목표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356253-1506-AC11-3F32-E5E25E1EDC64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9A9B48-A6AB-BC67-BC89-05F5493DF2FC}"/>
              </a:ext>
            </a:extLst>
          </p:cNvPr>
          <p:cNvSpPr/>
          <p:nvPr/>
        </p:nvSpPr>
        <p:spPr>
          <a:xfrm>
            <a:off x="751699" y="4469362"/>
            <a:ext cx="4235044" cy="196397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8A1765-57B6-F64A-6484-1A04F3984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68" y="1622949"/>
            <a:ext cx="4219575" cy="3149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615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05FDCF-900E-B83B-B631-96B39EE8758F}"/>
              </a:ext>
            </a:extLst>
          </p:cNvPr>
          <p:cNvGrpSpPr/>
          <p:nvPr/>
        </p:nvGrpSpPr>
        <p:grpSpPr>
          <a:xfrm>
            <a:off x="1328577" y="1095207"/>
            <a:ext cx="4648200" cy="5161032"/>
            <a:chOff x="838200" y="1153217"/>
            <a:chExt cx="4648200" cy="516103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7A1FE0-DAFE-68C2-CDC0-0A303C612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153217"/>
              <a:ext cx="4648200" cy="20121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31DE06-2F85-0698-D8EF-D7673275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3165357"/>
              <a:ext cx="4648200" cy="21102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6F5695-A4F7-E9E1-FF08-D7B634E1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5275640"/>
              <a:ext cx="4648200" cy="103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698626-FBFD-C2A5-60A7-E5169A347863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ABB5C-4EC7-263D-1B93-673727E1D21D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 서버 구축 </a:t>
            </a:r>
            <a:r>
              <a:rPr lang="en-US" altLang="ko-KR" sz="2800" b="1" dirty="0"/>
              <a:t>| </a:t>
            </a:r>
            <a:r>
              <a:rPr lang="en-US" altLang="ko-KR" sz="2400" b="1" dirty="0"/>
              <a:t>Node.js &amp; React</a:t>
            </a:r>
            <a:endParaRPr lang="ko-KR" altLang="en-US" sz="28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B343A6-8A18-FAF2-2328-6426A323FA4C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F80BCDBB-90C2-F678-1FFF-F481275DD0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10" t="37963" r="31931" b="18194"/>
          <a:stretch/>
        </p:blipFill>
        <p:spPr>
          <a:xfrm>
            <a:off x="7590972" y="810247"/>
            <a:ext cx="3387463" cy="546488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4742A9C-9C11-F8B3-EBE3-AF0020C522F1}"/>
              </a:ext>
            </a:extLst>
          </p:cNvPr>
          <p:cNvSpPr/>
          <p:nvPr/>
        </p:nvSpPr>
        <p:spPr>
          <a:xfrm>
            <a:off x="7760703" y="1472281"/>
            <a:ext cx="1329928" cy="13299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45A11-DA95-7957-A6E1-3AB93C4719FF}"/>
              </a:ext>
            </a:extLst>
          </p:cNvPr>
          <p:cNvCxnSpPr>
            <a:cxnSpLocks/>
          </p:cNvCxnSpPr>
          <p:nvPr/>
        </p:nvCxnSpPr>
        <p:spPr>
          <a:xfrm flipV="1">
            <a:off x="8425667" y="2804160"/>
            <a:ext cx="0" cy="445089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39402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57EC3E-BEB6-6ED3-04DB-D4DE4CBBCBF3}"/>
              </a:ext>
            </a:extLst>
          </p:cNvPr>
          <p:cNvSpPr txBox="1"/>
          <p:nvPr/>
        </p:nvSpPr>
        <p:spPr>
          <a:xfrm>
            <a:off x="742367" y="1297343"/>
            <a:ext cx="503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Auto Scaling</a:t>
            </a:r>
            <a:r>
              <a:rPr lang="ko-KR" altLang="en-US" b="1" dirty="0"/>
              <a:t> </a:t>
            </a:r>
            <a:r>
              <a:rPr lang="en-US" altLang="ko-KR" b="1" dirty="0"/>
              <a:t>Group </a:t>
            </a:r>
            <a:r>
              <a:rPr lang="ko-KR" altLang="en-US" b="1" dirty="0"/>
              <a:t>사전준비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6F15F0-E7D1-A9ED-B394-14AA4DEB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18" y="2792127"/>
            <a:ext cx="10084364" cy="1428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412D36-FF62-CFF2-E890-E0F81334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18" y="4401608"/>
            <a:ext cx="10084364" cy="1373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FF9B78-0924-8859-85E0-8823C1488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818" y="1775419"/>
            <a:ext cx="10084364" cy="835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E99C9-36A8-C761-83D1-1210C6D5A0E5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AD95D-5BFC-495E-B979-108E0EC35D25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 서버 구축 </a:t>
            </a:r>
            <a:r>
              <a:rPr lang="en-US" altLang="ko-KR" sz="2800" b="1" dirty="0"/>
              <a:t>| </a:t>
            </a:r>
            <a:r>
              <a:rPr lang="en-US" altLang="ko-KR" sz="2400" b="1" dirty="0"/>
              <a:t>AMI </a:t>
            </a:r>
            <a:r>
              <a:rPr lang="ko-KR" altLang="en-US" sz="2400" b="1" dirty="0"/>
              <a:t>이미지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시작 템플릿 대상그룹 생성</a:t>
            </a:r>
            <a:endParaRPr lang="ko-KR" altLang="en-US" sz="28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B25063-DAB4-E1F0-6B01-78CF334A87C7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BBC69A-DA2A-938C-171F-A76D993F9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659" y="3879044"/>
            <a:ext cx="5668633" cy="2591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BA7589-2EF2-2A00-CCAD-97AD2F02B6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899"/>
          <a:stretch/>
        </p:blipFill>
        <p:spPr>
          <a:xfrm>
            <a:off x="6180658" y="482056"/>
            <a:ext cx="5668633" cy="3260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43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83110C-7189-822F-E515-6F4C8F414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77"/>
          <a:stretch/>
        </p:blipFill>
        <p:spPr>
          <a:xfrm>
            <a:off x="930276" y="1702076"/>
            <a:ext cx="5165724" cy="153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CA9687-279A-E5E0-4418-EC654696D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94" r="16424"/>
          <a:stretch/>
        </p:blipFill>
        <p:spPr>
          <a:xfrm>
            <a:off x="6277166" y="1722403"/>
            <a:ext cx="5798205" cy="865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4045AD-6C3C-FCDB-DEC2-0F2632F5B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75" y="3429000"/>
            <a:ext cx="5185199" cy="3041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B0A828-F955-2FA5-9AA1-3295AFB037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805" b="30776"/>
          <a:stretch/>
        </p:blipFill>
        <p:spPr>
          <a:xfrm>
            <a:off x="6277166" y="3429000"/>
            <a:ext cx="5798205" cy="10043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140B2-995E-48D2-BCCF-D1A40B67509F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285BE9-9FE8-15D4-6AA9-97DADE695F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BC786-D3A3-FA7F-206E-BC60CAC1D7ED}"/>
              </a:ext>
            </a:extLst>
          </p:cNvPr>
          <p:cNvSpPr txBox="1"/>
          <p:nvPr/>
        </p:nvSpPr>
        <p:spPr>
          <a:xfrm flipH="1">
            <a:off x="705043" y="401404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/>
              <a:t>웹 서버 구축 </a:t>
            </a:r>
            <a:r>
              <a:rPr lang="en-US" altLang="ko-KR" sz="2800" b="1" dirty="0"/>
              <a:t>| </a:t>
            </a:r>
            <a:r>
              <a:rPr lang="en-US" altLang="ko-KR" sz="2800" b="1" i="0" dirty="0">
                <a:effectLst/>
                <a:latin typeface="Amazon Ember"/>
              </a:rPr>
              <a:t>Application Load Balancer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C9E54-8725-2885-1F7F-DE3F8D8262A5}"/>
              </a:ext>
            </a:extLst>
          </p:cNvPr>
          <p:cNvSpPr txBox="1"/>
          <p:nvPr/>
        </p:nvSpPr>
        <p:spPr>
          <a:xfrm>
            <a:off x="742367" y="1297343"/>
            <a:ext cx="503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Application Load Balancer</a:t>
            </a:r>
            <a:r>
              <a:rPr lang="ko-KR" altLang="en-US" b="1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28843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2A19193-94B7-21F0-58FD-35D9117F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604" y="2991493"/>
            <a:ext cx="8131125" cy="2905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2607DD-A1F8-8D3F-3BC8-3E713EABE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604" y="1827688"/>
            <a:ext cx="8131125" cy="74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DC8A2F-55D4-0F1D-44F4-5A112D58B14A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9494F-3FB9-A165-6768-D3B70E386BFF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AB099-84C8-EEDF-4AD3-42DB7772B30A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 서버 구축 </a:t>
            </a:r>
            <a:r>
              <a:rPr lang="en-US" altLang="ko-KR" sz="2800" b="1" dirty="0"/>
              <a:t>| </a:t>
            </a:r>
            <a:r>
              <a:rPr lang="en-US" altLang="ko-KR" sz="2400" b="1" dirty="0"/>
              <a:t>Auto Scaling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Group 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FBD0B-678C-9CA0-EF1D-0FE5599B3499}"/>
              </a:ext>
            </a:extLst>
          </p:cNvPr>
          <p:cNvSpPr txBox="1"/>
          <p:nvPr/>
        </p:nvSpPr>
        <p:spPr>
          <a:xfrm>
            <a:off x="742367" y="1297343"/>
            <a:ext cx="503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Auto Scaling</a:t>
            </a:r>
            <a:r>
              <a:rPr lang="ko-KR" altLang="en-US" b="1" dirty="0"/>
              <a:t> </a:t>
            </a:r>
            <a:r>
              <a:rPr lang="en-US" altLang="ko-KR" b="1" dirty="0"/>
              <a:t>Group </a:t>
            </a:r>
            <a:r>
              <a:rPr lang="ko-KR" altLang="en-US" b="1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36314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C5579-FC25-193B-719D-49D34072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67" y="1811487"/>
            <a:ext cx="4764440" cy="4398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116864-73DD-A132-BEEE-5E8AE382E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11"/>
          <a:stretch/>
        </p:blipFill>
        <p:spPr>
          <a:xfrm>
            <a:off x="5995860" y="1811487"/>
            <a:ext cx="5058673" cy="20381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2CE3E4-B715-37A2-DE02-AC1E01C174F8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CFE0C3-E2AC-BBD9-39DE-4E871B8EF3C7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69DA1-11FC-03E1-3F69-855264609177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 서버 구축 </a:t>
            </a:r>
            <a:r>
              <a:rPr lang="en-US" altLang="ko-KR" sz="2800" b="1" dirty="0"/>
              <a:t>| </a:t>
            </a:r>
            <a:r>
              <a:rPr lang="en-US" altLang="ko-KR" sz="2400" b="1" dirty="0"/>
              <a:t>Auto Scaling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Group 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350B3-E54B-2AFD-D01E-DAD6E7144DF8}"/>
              </a:ext>
            </a:extLst>
          </p:cNvPr>
          <p:cNvSpPr txBox="1"/>
          <p:nvPr/>
        </p:nvSpPr>
        <p:spPr>
          <a:xfrm>
            <a:off x="742367" y="1297343"/>
            <a:ext cx="503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Auto Scaling</a:t>
            </a:r>
            <a:r>
              <a:rPr lang="ko-KR" altLang="en-US" b="1" dirty="0"/>
              <a:t> </a:t>
            </a:r>
            <a:r>
              <a:rPr lang="en-US" altLang="ko-KR" b="1" dirty="0"/>
              <a:t>Group </a:t>
            </a:r>
            <a:r>
              <a:rPr lang="ko-KR" altLang="en-US" b="1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166102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C3158FD-DA88-4671-BC79-DD7FCB18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6" y="1731048"/>
            <a:ext cx="11305032" cy="1590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E0B9AB-DC30-6564-6992-AE371A4A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16" y="3875666"/>
            <a:ext cx="11305032" cy="1800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2627EB-0350-5F8D-99A6-5081764AC505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3042C-11BC-299B-BAE5-FB9D66E23FEF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B8453-96A2-19A2-54C1-9CE6E880FED4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 서버 구축 </a:t>
            </a:r>
            <a:r>
              <a:rPr lang="en-US" altLang="ko-KR" sz="2800" b="1" dirty="0"/>
              <a:t>| </a:t>
            </a:r>
            <a:r>
              <a:rPr lang="ko-KR" altLang="en-US" sz="2400" b="1" dirty="0"/>
              <a:t>웹 서버 대상 그룹 등록 및 상태 활성화 체크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62512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2632EF-00FA-37C3-59BF-BB697247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67" y="1874520"/>
            <a:ext cx="5290061" cy="4142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5B9948-C151-21F5-3D5E-17291CA75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7" y="1874520"/>
            <a:ext cx="5172739" cy="764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A02B4-7339-CEF7-1AB8-30D12BD5F810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A8AA6-5FA4-1995-2059-F15AC9EA342D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F4319-DE87-8F6F-5711-42E13A806121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 서버 구축 </a:t>
            </a:r>
            <a:r>
              <a:rPr lang="en-US" altLang="ko-KR" sz="2800" b="1" dirty="0"/>
              <a:t>| </a:t>
            </a:r>
            <a:r>
              <a:rPr lang="ko-KR" altLang="en-US" sz="2400" b="1" dirty="0"/>
              <a:t>웹 서버 대상 그룹 등록 및 상태 활성화 체크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22EB5-D631-E8C7-57EF-71BF79607E66}"/>
              </a:ext>
            </a:extLst>
          </p:cNvPr>
          <p:cNvSpPr txBox="1"/>
          <p:nvPr/>
        </p:nvSpPr>
        <p:spPr>
          <a:xfrm>
            <a:off x="742367" y="1297343"/>
            <a:ext cx="503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i="0" dirty="0">
                <a:effectLst/>
                <a:latin typeface="Amazon Ember"/>
              </a:rPr>
              <a:t>Application Load Balancer DNS </a:t>
            </a:r>
            <a:r>
              <a:rPr lang="ko-KR" altLang="en-US" b="1" i="0" dirty="0">
                <a:effectLst/>
                <a:latin typeface="Amazon Ember"/>
              </a:rPr>
              <a:t>확인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F2E39-24DF-2E54-4460-E7AF1D51D3A2}"/>
              </a:ext>
            </a:extLst>
          </p:cNvPr>
          <p:cNvSpPr txBox="1"/>
          <p:nvPr/>
        </p:nvSpPr>
        <p:spPr>
          <a:xfrm>
            <a:off x="6009532" y="1297343"/>
            <a:ext cx="503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웹 서버 정상가동 확인</a:t>
            </a:r>
          </a:p>
        </p:txBody>
      </p:sp>
    </p:spTree>
    <p:extLst>
      <p:ext uri="{BB962C8B-B14F-4D97-AF65-F5344CB8AC3E}">
        <p14:creationId xmlns:p14="http://schemas.microsoft.com/office/powerpoint/2010/main" val="3002992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1B330-DBF0-C56E-FA5B-DBC5B5AF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439" y="2094131"/>
            <a:ext cx="9507990" cy="252377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+mj-ea"/>
              </a:rPr>
              <a:t>CDN/DNS </a:t>
            </a:r>
            <a:r>
              <a:rPr lang="ko-KR" altLang="en-US" sz="5400" b="1" dirty="0">
                <a:latin typeface="+mj-ea"/>
              </a:rPr>
              <a:t>서비스 구현</a:t>
            </a:r>
            <a:r>
              <a:rPr lang="en-US" altLang="ko-KR" sz="5400" b="1" dirty="0">
                <a:latin typeface="+mj-ea"/>
              </a:rPr>
              <a:t/>
            </a:r>
            <a:br>
              <a:rPr lang="en-US" altLang="ko-KR" sz="5400" b="1" dirty="0">
                <a:latin typeface="+mj-ea"/>
              </a:rPr>
            </a:br>
            <a:r>
              <a:rPr lang="en-US" altLang="ko-KR" sz="5400" b="1" dirty="0">
                <a:latin typeface="+mj-ea"/>
              </a:rPr>
              <a:t>WAF</a:t>
            </a:r>
            <a:r>
              <a:rPr lang="ko-KR" altLang="en-US" sz="5400" b="1" dirty="0">
                <a:latin typeface="+mj-ea"/>
              </a:rPr>
              <a:t>를 통한 보안 강화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CD1709-43C7-59DC-EE02-2C682739359E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8BABD92A-AE78-E4D4-6987-BADEF79835D2}"/>
              </a:ext>
            </a:extLst>
          </p:cNvPr>
          <p:cNvSpPr>
            <a:spLocks noChangeAspect="1"/>
          </p:cNvSpPr>
          <p:nvPr/>
        </p:nvSpPr>
        <p:spPr>
          <a:xfrm rot="5400000">
            <a:off x="1126622" y="1597115"/>
            <a:ext cx="2476368" cy="2134800"/>
          </a:xfrm>
          <a:prstGeom prst="hexagon">
            <a:avLst/>
          </a:prstGeom>
          <a:blipFill dpi="0" rotWithShape="0">
            <a:blip r:embed="rId3"/>
            <a:srcRect/>
            <a:stretch>
              <a:fillRect l="-1000" t="-2000" r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1B985-8BE7-B912-CBC4-3210C1034B47}"/>
              </a:ext>
            </a:extLst>
          </p:cNvPr>
          <p:cNvSpPr txBox="1"/>
          <p:nvPr/>
        </p:nvSpPr>
        <p:spPr>
          <a:xfrm>
            <a:off x="1405723" y="390914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최진영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2F83A6-F1A3-8150-8451-F20A79ACDCD2}"/>
              </a:ext>
            </a:extLst>
          </p:cNvPr>
          <p:cNvSpPr/>
          <p:nvPr/>
        </p:nvSpPr>
        <p:spPr>
          <a:xfrm>
            <a:off x="4745619" y="314395"/>
            <a:ext cx="5587801" cy="289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시작은 좋으나</a:t>
            </a:r>
            <a:endParaRPr lang="en-US" altLang="ko-KR" sz="2800" dirty="0"/>
          </a:p>
          <a:p>
            <a:pPr algn="ctr"/>
            <a:r>
              <a:rPr lang="ko-KR" altLang="en-US" sz="2800" dirty="0"/>
              <a:t>끝으로 갈수록 대본만 읽음</a:t>
            </a:r>
            <a:endParaRPr lang="en-US" altLang="ko-KR" sz="2800" dirty="0"/>
          </a:p>
          <a:p>
            <a:pPr algn="ctr"/>
            <a:r>
              <a:rPr lang="ko-KR" altLang="en-US" sz="2800" dirty="0"/>
              <a:t>스피치 속도도 점점 </a:t>
            </a:r>
            <a:r>
              <a:rPr lang="ko-KR" altLang="en-US" sz="2800" dirty="0" err="1"/>
              <a:t>빨라짐</a:t>
            </a:r>
            <a:endParaRPr lang="en-US" altLang="ko-KR" sz="2800" dirty="0"/>
          </a:p>
          <a:p>
            <a:pPr algn="ctr"/>
            <a:r>
              <a:rPr lang="en-US" altLang="ko-KR" sz="2800" dirty="0"/>
              <a:t>(</a:t>
            </a:r>
            <a:r>
              <a:rPr lang="ko-KR" altLang="en-US" sz="2800" dirty="0"/>
              <a:t>대본 숙지 문제로 파악</a:t>
            </a:r>
            <a:r>
              <a:rPr lang="en-US" altLang="ko-KR" sz="2800" dirty="0"/>
              <a:t>)</a:t>
            </a:r>
          </a:p>
          <a:p>
            <a:pPr algn="ctr"/>
            <a:r>
              <a:rPr lang="en-US" altLang="ko-KR" sz="2800" dirty="0"/>
              <a:t>but,</a:t>
            </a:r>
            <a:r>
              <a:rPr lang="ko-KR" altLang="en-US" sz="2800" dirty="0"/>
              <a:t> 대본 봐도 좋으나 침착</a:t>
            </a:r>
            <a:r>
              <a:rPr lang="en-US" altLang="ko-KR" sz="2800" dirty="0"/>
              <a:t>,</a:t>
            </a:r>
            <a:r>
              <a:rPr lang="ko-KR" altLang="en-US" sz="2800" dirty="0"/>
              <a:t>여유</a:t>
            </a:r>
            <a:endParaRPr lang="en-US" altLang="ko-KR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431849-4591-B5BF-681C-66C46305E3CB}"/>
              </a:ext>
            </a:extLst>
          </p:cNvPr>
          <p:cNvSpPr/>
          <p:nvPr/>
        </p:nvSpPr>
        <p:spPr>
          <a:xfrm>
            <a:off x="4745619" y="3539966"/>
            <a:ext cx="5587801" cy="314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시작은 좋으나</a:t>
            </a:r>
            <a:endParaRPr lang="en-US" altLang="ko-KR" sz="2800" dirty="0"/>
          </a:p>
          <a:p>
            <a:pPr algn="ctr"/>
            <a:r>
              <a:rPr lang="ko-KR" altLang="en-US" sz="2800" dirty="0"/>
              <a:t>끝으로 갈수록 대본만 읽음</a:t>
            </a:r>
            <a:endParaRPr lang="en-US" altLang="ko-KR" sz="2800" dirty="0"/>
          </a:p>
          <a:p>
            <a:pPr algn="ctr"/>
            <a:r>
              <a:rPr lang="ko-KR" altLang="en-US" sz="2800" dirty="0"/>
              <a:t>스피치 속도도 점점 </a:t>
            </a:r>
            <a:r>
              <a:rPr lang="ko-KR" altLang="en-US" sz="2800" dirty="0" err="1"/>
              <a:t>빨라짐</a:t>
            </a:r>
            <a:endParaRPr lang="en-US" altLang="ko-KR" sz="2800" dirty="0"/>
          </a:p>
          <a:p>
            <a:pPr algn="ctr"/>
            <a:r>
              <a:rPr lang="en-US" altLang="ko-KR" sz="2800" dirty="0"/>
              <a:t>(</a:t>
            </a:r>
            <a:r>
              <a:rPr lang="ko-KR" altLang="en-US" sz="2800" dirty="0"/>
              <a:t>대본 숙지 문제로 추측</a:t>
            </a:r>
            <a:r>
              <a:rPr lang="en-US" altLang="ko-KR" sz="2800" dirty="0"/>
              <a:t>)</a:t>
            </a:r>
          </a:p>
          <a:p>
            <a:pPr algn="ctr"/>
            <a:r>
              <a:rPr lang="en-US" altLang="ko-KR" sz="2800" dirty="0"/>
              <a:t>but,</a:t>
            </a:r>
            <a:r>
              <a:rPr lang="ko-KR" altLang="en-US" sz="2800" dirty="0"/>
              <a:t> 대본 봐도 좋으나 침착</a:t>
            </a:r>
            <a:r>
              <a:rPr lang="en-US" altLang="ko-KR" sz="2800" dirty="0"/>
              <a:t>,</a:t>
            </a:r>
            <a:r>
              <a:rPr lang="ko-KR" altLang="en-US" sz="2800" dirty="0"/>
              <a:t>여유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746336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01648B-AF58-908C-8BF9-8ABBC107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372" y="1428295"/>
            <a:ext cx="7434074" cy="1637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B5AFF06A-5E25-AE67-20F3-13F02078B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0" y="1428295"/>
            <a:ext cx="3877783" cy="4351338"/>
          </a:xfr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177B8D-B511-2EE8-7227-1AE674BDC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72" y="3429000"/>
            <a:ext cx="6915150" cy="2350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BB7103-B398-69A0-36D6-42237E561957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2C81F-DA5F-BB09-E3C0-5F5C5C67525D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Route53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| </a:t>
            </a:r>
            <a:r>
              <a:rPr lang="ko-KR" altLang="en-US" sz="2400" b="1" dirty="0"/>
              <a:t>호스팅 영역 생성</a:t>
            </a:r>
            <a:endParaRPr lang="ko-KR" altLang="en-US" sz="28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950533-42EF-429E-541F-E0481ED3BE9E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0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2F34D0F-478A-66B4-EF16-78FC479BDE67}"/>
              </a:ext>
            </a:extLst>
          </p:cNvPr>
          <p:cNvSpPr txBox="1"/>
          <p:nvPr/>
        </p:nvSpPr>
        <p:spPr>
          <a:xfrm>
            <a:off x="1289256" y="-2599"/>
            <a:ext cx="1947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INTRODUCE CREW</a:t>
            </a:r>
            <a:endParaRPr lang="ko-KR" altLang="en-US" sz="1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F768DF-4053-9980-ACF6-4260F5D05960}"/>
              </a:ext>
            </a:extLst>
          </p:cNvPr>
          <p:cNvCxnSpPr>
            <a:cxnSpLocks/>
          </p:cNvCxnSpPr>
          <p:nvPr/>
        </p:nvCxnSpPr>
        <p:spPr>
          <a:xfrm>
            <a:off x="3112" y="1280038"/>
            <a:ext cx="4375660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2EB0BD"/>
                </a:gs>
                <a:gs pos="100000">
                  <a:srgbClr val="0D428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육각형 6">
            <a:extLst>
              <a:ext uri="{FF2B5EF4-FFF2-40B4-BE49-F238E27FC236}">
                <a16:creationId xmlns:a16="http://schemas.microsoft.com/office/drawing/2014/main" id="{9506FD90-E388-2F31-A857-14736F162687}"/>
              </a:ext>
            </a:extLst>
          </p:cNvPr>
          <p:cNvSpPr/>
          <p:nvPr/>
        </p:nvSpPr>
        <p:spPr>
          <a:xfrm rot="5400000">
            <a:off x="1371600" y="2500977"/>
            <a:ext cx="1618115" cy="1394927"/>
          </a:xfrm>
          <a:prstGeom prst="hexagon">
            <a:avLst/>
          </a:prstGeom>
          <a:blipFill dpi="0" rotWithShape="0">
            <a:blip r:embed="rId3"/>
            <a:srcRect/>
            <a:stretch>
              <a:fillRect l="-7000" t="-6000" r="-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6ED87B5D-6C3D-17D8-2025-806A4EE39ED8}"/>
              </a:ext>
            </a:extLst>
          </p:cNvPr>
          <p:cNvSpPr/>
          <p:nvPr/>
        </p:nvSpPr>
        <p:spPr>
          <a:xfrm rot="5400000">
            <a:off x="3408901" y="2500977"/>
            <a:ext cx="1618115" cy="1394927"/>
          </a:xfrm>
          <a:prstGeom prst="hexagon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D45E695F-2569-6C58-606B-25F1384CAFDE}"/>
              </a:ext>
            </a:extLst>
          </p:cNvPr>
          <p:cNvSpPr/>
          <p:nvPr/>
        </p:nvSpPr>
        <p:spPr>
          <a:xfrm rot="5400000">
            <a:off x="5446202" y="2500977"/>
            <a:ext cx="1618115" cy="1394927"/>
          </a:xfrm>
          <a:prstGeom prst="hexagon">
            <a:avLst/>
          </a:prstGeom>
          <a:blipFill dpi="0" rotWithShape="0">
            <a:blip r:embed="rId5"/>
            <a:srcRect/>
            <a:stretch>
              <a:fillRect l="-2000" t="-8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19A0C823-C9ED-C375-1D71-56C93A9E5E8C}"/>
              </a:ext>
            </a:extLst>
          </p:cNvPr>
          <p:cNvSpPr/>
          <p:nvPr/>
        </p:nvSpPr>
        <p:spPr>
          <a:xfrm rot="5400000">
            <a:off x="7483503" y="2500977"/>
            <a:ext cx="1618115" cy="1394927"/>
          </a:xfrm>
          <a:prstGeom prst="hexagon">
            <a:avLst/>
          </a:prstGeom>
          <a:blipFill dpi="0" rotWithShape="0">
            <a:blip r:embed="rId6"/>
            <a:srcRect/>
            <a:stretch>
              <a:fillRect l="-1000" t="-2000" r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C99AF514-4F38-2168-3198-197CFD8456D5}"/>
              </a:ext>
            </a:extLst>
          </p:cNvPr>
          <p:cNvSpPr/>
          <p:nvPr/>
        </p:nvSpPr>
        <p:spPr>
          <a:xfrm rot="5400000">
            <a:off x="9520804" y="2500977"/>
            <a:ext cx="1618115" cy="1394927"/>
          </a:xfrm>
          <a:prstGeom prst="hexagon">
            <a:avLst/>
          </a:prstGeom>
          <a:blipFill dpi="0" rotWithShape="0">
            <a:blip r:embed="rId7"/>
            <a:srcRect/>
            <a:stretch>
              <a:fillRect l="-1000" t="-2000" r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BEFE59-8A7A-6093-C533-FA8A5D4CA548}"/>
              </a:ext>
            </a:extLst>
          </p:cNvPr>
          <p:cNvSpPr txBox="1"/>
          <p:nvPr/>
        </p:nvSpPr>
        <p:spPr>
          <a:xfrm>
            <a:off x="1626659" y="41952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강태완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2F7E96-04CA-FE34-07C9-1711C0D32A8E}"/>
              </a:ext>
            </a:extLst>
          </p:cNvPr>
          <p:cNvSpPr txBox="1"/>
          <p:nvPr/>
        </p:nvSpPr>
        <p:spPr>
          <a:xfrm>
            <a:off x="3663960" y="41952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김수영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6F4831-6C78-FC41-5302-0A92112B8181}"/>
              </a:ext>
            </a:extLst>
          </p:cNvPr>
          <p:cNvSpPr txBox="1"/>
          <p:nvPr/>
        </p:nvSpPr>
        <p:spPr>
          <a:xfrm>
            <a:off x="5701261" y="41952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신성아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943A7B94-19FF-A44F-A6C2-717602F3E61E}"/>
              </a:ext>
            </a:extLst>
          </p:cNvPr>
          <p:cNvSpPr/>
          <p:nvPr/>
        </p:nvSpPr>
        <p:spPr>
          <a:xfrm>
            <a:off x="0" y="-1"/>
            <a:ext cx="12168000" cy="6840000"/>
          </a:xfrm>
          <a:prstGeom prst="rect">
            <a:avLst/>
          </a:prstGeom>
          <a:noFill/>
          <a:ln w="15875">
            <a:solidFill>
              <a:srgbClr val="2EB0B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Graphic 44">
            <a:extLst>
              <a:ext uri="{FF2B5EF4-FFF2-40B4-BE49-F238E27FC236}">
                <a16:creationId xmlns:a16="http://schemas.microsoft.com/office/drawing/2014/main" id="{AE8DA4C0-E698-9A13-1EBF-B0F96B88694F}"/>
              </a:ext>
            </a:extLst>
          </p:cNvPr>
          <p:cNvGrpSpPr/>
          <p:nvPr/>
        </p:nvGrpSpPr>
        <p:grpSpPr>
          <a:xfrm>
            <a:off x="0" y="0"/>
            <a:ext cx="1306286" cy="1306286"/>
            <a:chOff x="0" y="0"/>
            <a:chExt cx="1306286" cy="1306286"/>
          </a:xfr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3500000" scaled="1"/>
            <a:tileRect/>
          </a:gradFill>
        </p:grpSpPr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5690FB07-5C00-E753-AE6C-324BC4378E8C}"/>
                </a:ext>
              </a:extLst>
            </p:cNvPr>
            <p:cNvSpPr/>
            <p:nvPr/>
          </p:nvSpPr>
          <p:spPr>
            <a:xfrm>
              <a:off x="0" y="0"/>
              <a:ext cx="1306286" cy="1306286"/>
            </a:xfrm>
            <a:custGeom>
              <a:avLst/>
              <a:gdLst>
                <a:gd name="connsiteX0" fmla="*/ 0 w 1306286"/>
                <a:gd name="connsiteY0" fmla="*/ 0 h 1306286"/>
                <a:gd name="connsiteX1" fmla="*/ 1306286 w 1306286"/>
                <a:gd name="connsiteY1" fmla="*/ 0 h 1306286"/>
                <a:gd name="connsiteX2" fmla="*/ 1306286 w 1306286"/>
                <a:gd name="connsiteY2" fmla="*/ 1306286 h 1306286"/>
                <a:gd name="connsiteX3" fmla="*/ 0 w 1306286"/>
                <a:gd name="connsiteY3" fmla="*/ 1306286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286" h="1306286">
                  <a:moveTo>
                    <a:pt x="0" y="0"/>
                  </a:moveTo>
                  <a:lnTo>
                    <a:pt x="1306286" y="0"/>
                  </a:lnTo>
                  <a:lnTo>
                    <a:pt x="1306286" y="1306286"/>
                  </a:lnTo>
                  <a:lnTo>
                    <a:pt x="0" y="1306286"/>
                  </a:lnTo>
                  <a:close/>
                </a:path>
              </a:pathLst>
            </a:custGeom>
            <a:grpFill/>
            <a:ln w="12700" cap="flat">
              <a:solidFill>
                <a:srgbClr val="F1F9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273B27AE-EFAE-4409-7A4C-61F990085685}"/>
                </a:ext>
              </a:extLst>
            </p:cNvPr>
            <p:cNvSpPr/>
            <p:nvPr/>
          </p:nvSpPr>
          <p:spPr>
            <a:xfrm>
              <a:off x="195942" y="326572"/>
              <a:ext cx="914400" cy="620266"/>
            </a:xfrm>
            <a:custGeom>
              <a:avLst/>
              <a:gdLst>
                <a:gd name="connsiteX0" fmla="*/ 750886 w 914400"/>
                <a:gd name="connsiteY0" fmla="*/ 587675 h 620266"/>
                <a:gd name="connsiteX1" fmla="*/ 179190 w 914400"/>
                <a:gd name="connsiteY1" fmla="*/ 587054 h 620266"/>
                <a:gd name="connsiteX2" fmla="*/ 33049 w 914400"/>
                <a:gd name="connsiteY2" fmla="*/ 449861 h 620266"/>
                <a:gd name="connsiteX3" fmla="*/ 32657 w 914400"/>
                <a:gd name="connsiteY3" fmla="*/ 437517 h 620266"/>
                <a:gd name="connsiteX4" fmla="*/ 141634 w 914400"/>
                <a:gd name="connsiteY4" fmla="*/ 292585 h 620266"/>
                <a:gd name="connsiteX5" fmla="*/ 153717 w 914400"/>
                <a:gd name="connsiteY5" fmla="*/ 274950 h 620266"/>
                <a:gd name="connsiteX6" fmla="*/ 152150 w 914400"/>
                <a:gd name="connsiteY6" fmla="*/ 248073 h 620266"/>
                <a:gd name="connsiteX7" fmla="*/ 274810 w 914400"/>
                <a:gd name="connsiteY7" fmla="*/ 51052 h 620266"/>
                <a:gd name="connsiteX8" fmla="*/ 359980 w 914400"/>
                <a:gd name="connsiteY8" fmla="*/ 32209 h 620266"/>
                <a:gd name="connsiteX9" fmla="*/ 508178 w 914400"/>
                <a:gd name="connsiteY9" fmla="*/ 99058 h 620266"/>
                <a:gd name="connsiteX10" fmla="*/ 566275 w 914400"/>
                <a:gd name="connsiteY10" fmla="*/ 197324 h 620266"/>
                <a:gd name="connsiteX11" fmla="*/ 579338 w 914400"/>
                <a:gd name="connsiteY11" fmla="*/ 208166 h 620266"/>
                <a:gd name="connsiteX12" fmla="*/ 594981 w 914400"/>
                <a:gd name="connsiteY12" fmla="*/ 201537 h 620266"/>
                <a:gd name="connsiteX13" fmla="*/ 674664 w 914400"/>
                <a:gd name="connsiteY13" fmla="*/ 171100 h 620266"/>
                <a:gd name="connsiteX14" fmla="*/ 738705 w 914400"/>
                <a:gd name="connsiteY14" fmla="*/ 271292 h 620266"/>
                <a:gd name="connsiteX15" fmla="*/ 751996 w 914400"/>
                <a:gd name="connsiteY15" fmla="*/ 289907 h 620266"/>
                <a:gd name="connsiteX16" fmla="*/ 881743 w 914400"/>
                <a:gd name="connsiteY16" fmla="*/ 438921 h 620266"/>
                <a:gd name="connsiteX17" fmla="*/ 750886 w 914400"/>
                <a:gd name="connsiteY17" fmla="*/ 587675 h 620266"/>
                <a:gd name="connsiteX18" fmla="*/ 770513 w 914400"/>
                <a:gd name="connsiteY18" fmla="*/ 260417 h 620266"/>
                <a:gd name="connsiteX19" fmla="*/ 683645 w 914400"/>
                <a:gd name="connsiteY19" fmla="*/ 139717 h 620266"/>
                <a:gd name="connsiteX20" fmla="*/ 587470 w 914400"/>
                <a:gd name="connsiteY20" fmla="*/ 161662 h 620266"/>
                <a:gd name="connsiteX21" fmla="*/ 531658 w 914400"/>
                <a:gd name="connsiteY21" fmla="*/ 76362 h 620266"/>
                <a:gd name="connsiteX22" fmla="*/ 261714 w 914400"/>
                <a:gd name="connsiteY22" fmla="*/ 21106 h 620266"/>
                <a:gd name="connsiteX23" fmla="*/ 119493 w 914400"/>
                <a:gd name="connsiteY23" fmla="*/ 248073 h 620266"/>
                <a:gd name="connsiteX24" fmla="*/ 120048 w 914400"/>
                <a:gd name="connsiteY24" fmla="*/ 264989 h 620266"/>
                <a:gd name="connsiteX25" fmla="*/ 0 w 914400"/>
                <a:gd name="connsiteY25" fmla="*/ 437517 h 620266"/>
                <a:gd name="connsiteX26" fmla="*/ 457 w 914400"/>
                <a:gd name="connsiteY26" fmla="*/ 451919 h 620266"/>
                <a:gd name="connsiteX27" fmla="*/ 179157 w 914400"/>
                <a:gd name="connsiteY27" fmla="*/ 619711 h 620266"/>
                <a:gd name="connsiteX28" fmla="*/ 752225 w 914400"/>
                <a:gd name="connsiteY28" fmla="*/ 620266 h 620266"/>
                <a:gd name="connsiteX29" fmla="*/ 914400 w 914400"/>
                <a:gd name="connsiteY29" fmla="*/ 438921 h 620266"/>
                <a:gd name="connsiteX30" fmla="*/ 770513 w 914400"/>
                <a:gd name="connsiteY30" fmla="*/ 260417 h 62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400" h="620266">
                  <a:moveTo>
                    <a:pt x="750886" y="587675"/>
                  </a:moveTo>
                  <a:lnTo>
                    <a:pt x="179190" y="587054"/>
                  </a:lnTo>
                  <a:cubicBezTo>
                    <a:pt x="101923" y="586989"/>
                    <a:pt x="37686" y="526736"/>
                    <a:pt x="33049" y="449861"/>
                  </a:cubicBezTo>
                  <a:cubicBezTo>
                    <a:pt x="32788" y="445845"/>
                    <a:pt x="32657" y="441730"/>
                    <a:pt x="32657" y="437517"/>
                  </a:cubicBezTo>
                  <a:cubicBezTo>
                    <a:pt x="32657" y="336345"/>
                    <a:pt x="100943" y="303296"/>
                    <a:pt x="141634" y="292585"/>
                  </a:cubicBezTo>
                  <a:cubicBezTo>
                    <a:pt x="149472" y="290527"/>
                    <a:pt x="154632" y="283016"/>
                    <a:pt x="153717" y="274950"/>
                  </a:cubicBezTo>
                  <a:cubicBezTo>
                    <a:pt x="152705" y="266132"/>
                    <a:pt x="152150" y="257184"/>
                    <a:pt x="152150" y="248073"/>
                  </a:cubicBezTo>
                  <a:cubicBezTo>
                    <a:pt x="152150" y="167606"/>
                    <a:pt x="206001" y="81064"/>
                    <a:pt x="274810" y="51052"/>
                  </a:cubicBezTo>
                  <a:cubicBezTo>
                    <a:pt x="305638" y="37565"/>
                    <a:pt x="334148" y="32209"/>
                    <a:pt x="359980" y="32209"/>
                  </a:cubicBezTo>
                  <a:cubicBezTo>
                    <a:pt x="433556" y="32209"/>
                    <a:pt x="485514" y="75611"/>
                    <a:pt x="508178" y="99058"/>
                  </a:cubicBezTo>
                  <a:cubicBezTo>
                    <a:pt x="533259" y="124955"/>
                    <a:pt x="552788" y="158005"/>
                    <a:pt x="566275" y="197324"/>
                  </a:cubicBezTo>
                  <a:cubicBezTo>
                    <a:pt x="568234" y="203104"/>
                    <a:pt x="573296" y="207284"/>
                    <a:pt x="579338" y="208166"/>
                  </a:cubicBezTo>
                  <a:cubicBezTo>
                    <a:pt x="585151" y="209048"/>
                    <a:pt x="591388" y="206500"/>
                    <a:pt x="594981" y="201537"/>
                  </a:cubicBezTo>
                  <a:cubicBezTo>
                    <a:pt x="614183" y="174725"/>
                    <a:pt x="645501" y="162707"/>
                    <a:pt x="674664" y="171100"/>
                  </a:cubicBezTo>
                  <a:cubicBezTo>
                    <a:pt x="711338" y="181583"/>
                    <a:pt x="735308" y="219694"/>
                    <a:pt x="738705" y="271292"/>
                  </a:cubicBezTo>
                  <a:cubicBezTo>
                    <a:pt x="737333" y="280077"/>
                    <a:pt x="743244" y="288339"/>
                    <a:pt x="751996" y="289907"/>
                  </a:cubicBezTo>
                  <a:cubicBezTo>
                    <a:pt x="791022" y="296830"/>
                    <a:pt x="881743" y="325176"/>
                    <a:pt x="881743" y="438921"/>
                  </a:cubicBezTo>
                  <a:cubicBezTo>
                    <a:pt x="881743" y="574416"/>
                    <a:pt x="754837" y="587250"/>
                    <a:pt x="750886" y="587675"/>
                  </a:cubicBezTo>
                  <a:moveTo>
                    <a:pt x="770513" y="260417"/>
                  </a:moveTo>
                  <a:cubicBezTo>
                    <a:pt x="763492" y="198140"/>
                    <a:pt x="731520" y="153367"/>
                    <a:pt x="683645" y="139717"/>
                  </a:cubicBezTo>
                  <a:cubicBezTo>
                    <a:pt x="649845" y="130050"/>
                    <a:pt x="614314" y="138639"/>
                    <a:pt x="587470" y="161662"/>
                  </a:cubicBezTo>
                  <a:cubicBezTo>
                    <a:pt x="573231" y="128548"/>
                    <a:pt x="554486" y="99940"/>
                    <a:pt x="531658" y="76362"/>
                  </a:cubicBezTo>
                  <a:cubicBezTo>
                    <a:pt x="457951" y="172"/>
                    <a:pt x="357041" y="-20500"/>
                    <a:pt x="261714" y="21106"/>
                  </a:cubicBezTo>
                  <a:cubicBezTo>
                    <a:pt x="180627" y="56506"/>
                    <a:pt x="119493" y="154086"/>
                    <a:pt x="119493" y="248073"/>
                  </a:cubicBezTo>
                  <a:cubicBezTo>
                    <a:pt x="119493" y="253755"/>
                    <a:pt x="119688" y="259405"/>
                    <a:pt x="120048" y="264989"/>
                  </a:cubicBezTo>
                  <a:cubicBezTo>
                    <a:pt x="75732" y="279979"/>
                    <a:pt x="0" y="322499"/>
                    <a:pt x="0" y="437517"/>
                  </a:cubicBezTo>
                  <a:cubicBezTo>
                    <a:pt x="0" y="442481"/>
                    <a:pt x="131" y="447282"/>
                    <a:pt x="457" y="451919"/>
                  </a:cubicBezTo>
                  <a:cubicBezTo>
                    <a:pt x="6140" y="545906"/>
                    <a:pt x="84680" y="619613"/>
                    <a:pt x="179157" y="619711"/>
                  </a:cubicBezTo>
                  <a:lnTo>
                    <a:pt x="752225" y="620266"/>
                  </a:lnTo>
                  <a:cubicBezTo>
                    <a:pt x="753858" y="620136"/>
                    <a:pt x="914400" y="604787"/>
                    <a:pt x="914400" y="438921"/>
                  </a:cubicBezTo>
                  <a:cubicBezTo>
                    <a:pt x="914400" y="310317"/>
                    <a:pt x="816527" y="271521"/>
                    <a:pt x="770513" y="260417"/>
                  </a:cubicBezTo>
                </a:path>
              </a:pathLst>
            </a:custGeom>
            <a:grpFill/>
            <a:ln w="12700" cap="flat">
              <a:solidFill>
                <a:srgbClr val="F1F9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AF26757-847F-D187-AC53-00469E61591D}"/>
              </a:ext>
            </a:extLst>
          </p:cNvPr>
          <p:cNvSpPr txBox="1"/>
          <p:nvPr/>
        </p:nvSpPr>
        <p:spPr>
          <a:xfrm>
            <a:off x="1240094" y="155030"/>
            <a:ext cx="3229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CLOUD5</a:t>
            </a:r>
            <a:endParaRPr lang="ko-KR" altLang="en-US" sz="6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8F1734-1F6B-E942-288E-C52150F821FF}"/>
              </a:ext>
            </a:extLst>
          </p:cNvPr>
          <p:cNvSpPr txBox="1"/>
          <p:nvPr/>
        </p:nvSpPr>
        <p:spPr>
          <a:xfrm>
            <a:off x="7738562" y="41952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최승범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C7E90A-F1FA-33B5-2891-B9638DC298E8}"/>
              </a:ext>
            </a:extLst>
          </p:cNvPr>
          <p:cNvSpPr txBox="1"/>
          <p:nvPr/>
        </p:nvSpPr>
        <p:spPr>
          <a:xfrm>
            <a:off x="9775863" y="41952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최진영</a:t>
            </a:r>
          </a:p>
        </p:txBody>
      </p:sp>
      <p:pic>
        <p:nvPicPr>
          <p:cNvPr id="39" name="Graphic 17">
            <a:extLst>
              <a:ext uri="{FF2B5EF4-FFF2-40B4-BE49-F238E27FC236}">
                <a16:creationId xmlns:a16="http://schemas.microsoft.com/office/drawing/2014/main" id="{78E1B7D1-99E3-9B25-C819-730AF9C5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 bwMode="auto">
          <a:xfrm>
            <a:off x="1306286" y="5378328"/>
            <a:ext cx="275712" cy="27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9">
            <a:extLst>
              <a:ext uri="{FF2B5EF4-FFF2-40B4-BE49-F238E27FC236}">
                <a16:creationId xmlns:a16="http://schemas.microsoft.com/office/drawing/2014/main" id="{D731F212-CECF-B468-4C0C-E727AE49A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03" y="5385905"/>
            <a:ext cx="1463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Comprehend</a:t>
            </a:r>
          </a:p>
        </p:txBody>
      </p:sp>
      <p:pic>
        <p:nvPicPr>
          <p:cNvPr id="41" name="Graphic 20">
            <a:extLst>
              <a:ext uri="{FF2B5EF4-FFF2-40B4-BE49-F238E27FC236}">
                <a16:creationId xmlns:a16="http://schemas.microsoft.com/office/drawing/2014/main" id="{5215A42D-A90C-CD13-38AA-D020A6F6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 bwMode="auto">
          <a:xfrm>
            <a:off x="1306286" y="5005137"/>
            <a:ext cx="275712" cy="27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12">
            <a:extLst>
              <a:ext uri="{FF2B5EF4-FFF2-40B4-BE49-F238E27FC236}">
                <a16:creationId xmlns:a16="http://schemas.microsoft.com/office/drawing/2014/main" id="{9C7F83E8-69F1-E802-015D-2783F0164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3479" y="5002011"/>
            <a:ext cx="13949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Transcribe</a:t>
            </a:r>
          </a:p>
        </p:txBody>
      </p:sp>
      <p:pic>
        <p:nvPicPr>
          <p:cNvPr id="43" name="Graphic 10">
            <a:extLst>
              <a:ext uri="{FF2B5EF4-FFF2-40B4-BE49-F238E27FC236}">
                <a16:creationId xmlns:a16="http://schemas.microsoft.com/office/drawing/2014/main" id="{FEF3821A-9AF4-3D0D-79F4-9078288C5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 bwMode="auto">
          <a:xfrm>
            <a:off x="1306286" y="5752143"/>
            <a:ext cx="275712" cy="27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20">
            <a:extLst>
              <a:ext uri="{FF2B5EF4-FFF2-40B4-BE49-F238E27FC236}">
                <a16:creationId xmlns:a16="http://schemas.microsoft.com/office/drawing/2014/main" id="{2BB1545B-4A8F-6491-AEA2-81E061976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465" y="5766673"/>
            <a:ext cx="12531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</p:txBody>
      </p:sp>
      <p:sp>
        <p:nvSpPr>
          <p:cNvPr id="79" name="TextBox 9">
            <a:extLst>
              <a:ext uri="{FF2B5EF4-FFF2-40B4-BE49-F238E27FC236}">
                <a16:creationId xmlns:a16="http://schemas.microsoft.com/office/drawing/2014/main" id="{1B2DFD5B-2C4A-4FB1-F77C-1776764FA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899" y="5766673"/>
            <a:ext cx="1463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Virtual Network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12">
            <a:extLst>
              <a:ext uri="{FF2B5EF4-FFF2-40B4-BE49-F238E27FC236}">
                <a16:creationId xmlns:a16="http://schemas.microsoft.com/office/drawing/2014/main" id="{8274A68D-2958-04FD-577B-B2C0682F0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899" y="5385905"/>
            <a:ext cx="13949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</a:t>
            </a:r>
          </a:p>
        </p:txBody>
      </p:sp>
      <p:sp>
        <p:nvSpPr>
          <p:cNvPr id="83" name="TextBox 20">
            <a:extLst>
              <a:ext uri="{FF2B5EF4-FFF2-40B4-BE49-F238E27FC236}">
                <a16:creationId xmlns:a16="http://schemas.microsoft.com/office/drawing/2014/main" id="{DA3E218C-B76C-F901-0750-4574CEAE0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899" y="6147441"/>
            <a:ext cx="12531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VPN Gateway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9">
            <a:extLst>
              <a:ext uri="{FF2B5EF4-FFF2-40B4-BE49-F238E27FC236}">
                <a16:creationId xmlns:a16="http://schemas.microsoft.com/office/drawing/2014/main" id="{C2579E29-44DE-210E-00CC-42D2D9592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819" y="5766673"/>
            <a:ext cx="161058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for MySQL</a:t>
            </a:r>
          </a:p>
        </p:txBody>
      </p:sp>
      <p:sp>
        <p:nvSpPr>
          <p:cNvPr id="88" name="TextBox 12">
            <a:extLst>
              <a:ext uri="{FF2B5EF4-FFF2-40B4-BE49-F238E27FC236}">
                <a16:creationId xmlns:a16="http://schemas.microsoft.com/office/drawing/2014/main" id="{3C5C8F1D-44FD-D035-3D7E-676032D15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819" y="5385905"/>
            <a:ext cx="13949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Terraform</a:t>
            </a:r>
          </a:p>
        </p:txBody>
      </p:sp>
      <p:pic>
        <p:nvPicPr>
          <p:cNvPr id="1026" name="Picture 2" descr="Terraform] 테라폼 정리 - 1">
            <a:extLst>
              <a:ext uri="{FF2B5EF4-FFF2-40B4-BE49-F238E27FC236}">
                <a16:creationId xmlns:a16="http://schemas.microsoft.com/office/drawing/2014/main" id="{158274D1-96E4-191B-21C3-3E36CFFB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726" y="5378328"/>
            <a:ext cx="276644" cy="2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27">
            <a:extLst>
              <a:ext uri="{FF2B5EF4-FFF2-40B4-BE49-F238E27FC236}">
                <a16:creationId xmlns:a16="http://schemas.microsoft.com/office/drawing/2014/main" id="{A927A3AA-2FA7-365C-68BF-BF0690E7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/>
        </p:blipFill>
        <p:spPr bwMode="auto">
          <a:xfrm>
            <a:off x="3387279" y="5005137"/>
            <a:ext cx="275713" cy="27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6">
            <a:extLst>
              <a:ext uri="{FF2B5EF4-FFF2-40B4-BE49-F238E27FC236}">
                <a16:creationId xmlns:a16="http://schemas.microsoft.com/office/drawing/2014/main" id="{8E110F51-1F01-F3FD-08C7-01323E8B0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590" y="5002011"/>
            <a:ext cx="12346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Auto Scaling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829E88A5-07FC-93A2-C431-B9B7F2C3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/>
        </p:blipFill>
        <p:spPr bwMode="auto">
          <a:xfrm>
            <a:off x="7437726" y="5752143"/>
            <a:ext cx="275133" cy="27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1">
            <a:extLst>
              <a:ext uri="{FF2B5EF4-FFF2-40B4-BE49-F238E27FC236}">
                <a16:creationId xmlns:a16="http://schemas.microsoft.com/office/drawing/2014/main" id="{B25176F4-F4BB-6048-9B3E-C36904EC1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/>
        </p:blipFill>
        <p:spPr bwMode="auto">
          <a:xfrm>
            <a:off x="9494831" y="5378328"/>
            <a:ext cx="275133" cy="27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9">
            <a:extLst>
              <a:ext uri="{FF2B5EF4-FFF2-40B4-BE49-F238E27FC236}">
                <a16:creationId xmlns:a16="http://schemas.microsoft.com/office/drawing/2014/main" id="{8993E08D-84CD-95F8-C6DB-E34C488E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/>
        </p:blipFill>
        <p:spPr bwMode="auto">
          <a:xfrm>
            <a:off x="9494831" y="5005137"/>
            <a:ext cx="275134" cy="27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D42DBF7E-14F5-0080-8842-5EBD383D1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964" y="5002011"/>
            <a:ext cx="158863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CloudFront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F09AF6E8-E139-9774-81CA-7749FBDC3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964" y="5385905"/>
            <a:ext cx="13212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27" name="Graphic 6">
            <a:extLst>
              <a:ext uri="{FF2B5EF4-FFF2-40B4-BE49-F238E27FC236}">
                <a16:creationId xmlns:a16="http://schemas.microsoft.com/office/drawing/2014/main" id="{E31BDCEE-8993-3717-6CFE-3EE3BFC2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/>
        </p:blipFill>
        <p:spPr bwMode="auto">
          <a:xfrm>
            <a:off x="7437726" y="5005137"/>
            <a:ext cx="275132" cy="27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DED5009E-E388-5BD4-F54B-D1114D1F2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819" y="5002011"/>
            <a:ext cx="14635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VPC</a:t>
            </a:r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2E58FC85-2C6B-9902-17A2-2B7C2132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rcRect/>
          <a:stretch/>
        </p:blipFill>
        <p:spPr bwMode="auto">
          <a:xfrm>
            <a:off x="5428806" y="5005137"/>
            <a:ext cx="275132" cy="27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C1DDF898-3746-D042-98C2-86943463E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899" y="5002011"/>
            <a:ext cx="17568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Site-to-Site VPN</a:t>
            </a:r>
          </a:p>
        </p:txBody>
      </p:sp>
      <p:pic>
        <p:nvPicPr>
          <p:cNvPr id="34" name="Graphic 20">
            <a:extLst>
              <a:ext uri="{FF2B5EF4-FFF2-40B4-BE49-F238E27FC236}">
                <a16:creationId xmlns:a16="http://schemas.microsoft.com/office/drawing/2014/main" id="{660BFF45-A0DE-9D04-C3FF-E814EADB2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rcRect/>
          <a:stretch/>
        </p:blipFill>
        <p:spPr bwMode="auto">
          <a:xfrm>
            <a:off x="9494831" y="6127460"/>
            <a:ext cx="275133" cy="27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6DB46FDF-CE07-FED5-08B2-BB3DDF80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964" y="6147441"/>
            <a:ext cx="16629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 Manager</a:t>
            </a:r>
          </a:p>
        </p:txBody>
      </p:sp>
      <p:pic>
        <p:nvPicPr>
          <p:cNvPr id="45" name="Graphic 17">
            <a:extLst>
              <a:ext uri="{FF2B5EF4-FFF2-40B4-BE49-F238E27FC236}">
                <a16:creationId xmlns:a16="http://schemas.microsoft.com/office/drawing/2014/main" id="{6213EE65-5366-7FE6-EDC4-D99AE8199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rcRect/>
          <a:stretch/>
        </p:blipFill>
        <p:spPr bwMode="auto">
          <a:xfrm>
            <a:off x="7437726" y="6127460"/>
            <a:ext cx="275133" cy="27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5BC7FC76-CA28-53A2-ED92-53B91DC3C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819" y="6147441"/>
            <a:ext cx="15270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Secrets Manager</a:t>
            </a:r>
          </a:p>
        </p:txBody>
      </p:sp>
      <p:pic>
        <p:nvPicPr>
          <p:cNvPr id="47" name="Graphic 8">
            <a:extLst>
              <a:ext uri="{FF2B5EF4-FFF2-40B4-BE49-F238E27FC236}">
                <a16:creationId xmlns:a16="http://schemas.microsoft.com/office/drawing/2014/main" id="{5EE5AE6D-3C21-D8C8-03BB-DEF428C2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rcRect/>
          <a:stretch/>
        </p:blipFill>
        <p:spPr bwMode="auto">
          <a:xfrm>
            <a:off x="9494831" y="5752143"/>
            <a:ext cx="267111" cy="26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11">
            <a:extLst>
              <a:ext uri="{FF2B5EF4-FFF2-40B4-BE49-F238E27FC236}">
                <a16:creationId xmlns:a16="http://schemas.microsoft.com/office/drawing/2014/main" id="{F43B6C6A-D7D6-3A59-86E5-D1ACD8FF3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964" y="5766673"/>
            <a:ext cx="12169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WAF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D20CD426-799B-95C8-7220-1AC1C8A8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/>
        </p:blipFill>
        <p:spPr bwMode="auto">
          <a:xfrm>
            <a:off x="1306286" y="6127460"/>
            <a:ext cx="275712" cy="27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A3694857-6FA6-30C5-8FEF-00B0ED458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970" y="6147441"/>
            <a:ext cx="93210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8D01530E-A99A-938E-4C7A-A78F98E14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590" y="5385905"/>
            <a:ext cx="17083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Balancer</a:t>
            </a:r>
          </a:p>
        </p:txBody>
      </p:sp>
      <p:pic>
        <p:nvPicPr>
          <p:cNvPr id="52" name="Graphic 14">
            <a:extLst>
              <a:ext uri="{FF2B5EF4-FFF2-40B4-BE49-F238E27FC236}">
                <a16:creationId xmlns:a16="http://schemas.microsoft.com/office/drawing/2014/main" id="{0EAA4E8F-F568-D134-3094-28F033C2977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3387280" y="5378328"/>
            <a:ext cx="275712" cy="275712"/>
          </a:xfrm>
          <a:prstGeom prst="rect">
            <a:avLst/>
          </a:prstGeom>
        </p:spPr>
      </p:pic>
      <p:pic>
        <p:nvPicPr>
          <p:cNvPr id="1030" name="Picture 6" descr="VPN Gateway Pricing | Microsoft Azure">
            <a:extLst>
              <a:ext uri="{FF2B5EF4-FFF2-40B4-BE49-F238E27FC236}">
                <a16:creationId xmlns:a16="http://schemas.microsoft.com/office/drawing/2014/main" id="{D782A4F6-F8A5-EC9B-9842-858220F82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1" t="-4962" r="23914" b="-108"/>
          <a:stretch/>
        </p:blipFill>
        <p:spPr bwMode="auto">
          <a:xfrm>
            <a:off x="5482488" y="6127460"/>
            <a:ext cx="221451" cy="24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rtual Network | Microsoft Azure Color">
            <a:extLst>
              <a:ext uri="{FF2B5EF4-FFF2-40B4-BE49-F238E27FC236}">
                <a16:creationId xmlns:a16="http://schemas.microsoft.com/office/drawing/2014/main" id="{1CCAFB65-D42B-27A9-CA2F-EDF2FCD9B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806" y="5835267"/>
            <a:ext cx="275133" cy="16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4BB5D54-91D4-BDCC-E761-08288157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79" y="5752143"/>
            <a:ext cx="275713" cy="2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19">
            <a:extLst>
              <a:ext uri="{FF2B5EF4-FFF2-40B4-BE49-F238E27FC236}">
                <a16:creationId xmlns:a16="http://schemas.microsoft.com/office/drawing/2014/main" id="{04B43101-FB69-CAD4-9C06-B6C00AC8B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590" y="5766673"/>
            <a:ext cx="8659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React</a:t>
            </a:r>
          </a:p>
        </p:txBody>
      </p:sp>
      <p:pic>
        <p:nvPicPr>
          <p:cNvPr id="1040" name="Picture 16" descr="자바스크립트(JavaScript) 공부하자">
            <a:extLst>
              <a:ext uri="{FF2B5EF4-FFF2-40B4-BE49-F238E27FC236}">
                <a16:creationId xmlns:a16="http://schemas.microsoft.com/office/drawing/2014/main" id="{E1279201-89FA-201C-8528-658705A1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0" y="6127460"/>
            <a:ext cx="275712" cy="27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19">
            <a:extLst>
              <a:ext uri="{FF2B5EF4-FFF2-40B4-BE49-F238E27FC236}">
                <a16:creationId xmlns:a16="http://schemas.microsoft.com/office/drawing/2014/main" id="{AD4AE131-4003-42CB-4B02-35D8B8EED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590" y="6147441"/>
            <a:ext cx="8322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Java.js</a:t>
            </a:r>
          </a:p>
        </p:txBody>
      </p:sp>
      <p:pic>
        <p:nvPicPr>
          <p:cNvPr id="1042" name="Picture 18" descr="마이크로소프트 애저 - 위키백과, 우리 모두의 백과사전">
            <a:extLst>
              <a:ext uri="{FF2B5EF4-FFF2-40B4-BE49-F238E27FC236}">
                <a16:creationId xmlns:a16="http://schemas.microsoft.com/office/drawing/2014/main" id="{7C099FB9-73C5-7816-F643-60DAEA70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806" y="5378328"/>
            <a:ext cx="275133" cy="27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1E3BF-146B-D845-ECFE-76696C506206}"/>
              </a:ext>
            </a:extLst>
          </p:cNvPr>
          <p:cNvSpPr txBox="1"/>
          <p:nvPr/>
        </p:nvSpPr>
        <p:spPr>
          <a:xfrm>
            <a:off x="9854552" y="326572"/>
            <a:ext cx="18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2EB0BD"/>
                </a:solidFill>
                <a:latin typeface="+mj-ea"/>
                <a:ea typeface="+mj-ea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584973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내용 개체 틀 26">
            <a:extLst>
              <a:ext uri="{FF2B5EF4-FFF2-40B4-BE49-F238E27FC236}">
                <a16:creationId xmlns:a16="http://schemas.microsoft.com/office/drawing/2014/main" id="{D479333D-DE50-51EF-0516-9AB9664049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6860" y="1361831"/>
            <a:ext cx="3670190" cy="1365467"/>
          </a:xfrm>
          <a:ln>
            <a:solidFill>
              <a:schemeClr val="tx1"/>
            </a:solidFill>
          </a:ln>
        </p:spPr>
      </p:pic>
      <p:pic>
        <p:nvPicPr>
          <p:cNvPr id="29" name="내용 개체 틀 28">
            <a:extLst>
              <a:ext uri="{FF2B5EF4-FFF2-40B4-BE49-F238E27FC236}">
                <a16:creationId xmlns:a16="http://schemas.microsoft.com/office/drawing/2014/main" id="{2FF608E3-2859-5F27-7A12-8189D47524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6860" y="2787893"/>
            <a:ext cx="3670190" cy="3682771"/>
          </a:xfr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3E80802-A73F-B7D5-59A2-FB08318E3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854" y="1361831"/>
            <a:ext cx="6774239" cy="1128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BD0C941-F095-19E9-A642-32CABC2B9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54" y="2787893"/>
            <a:ext cx="6040035" cy="292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9E318-3697-B3FC-0EB6-B95BA76D08B5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18F768-4C4C-CC59-651E-3B9F4381F844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0E81D-5F36-6D09-98BA-0C6174C6324E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16191F"/>
                </a:solidFill>
                <a:effectLst/>
                <a:latin typeface="+mj-ea"/>
                <a:ea typeface="+mj-ea"/>
              </a:rPr>
              <a:t>AWS Certificate Manager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| </a:t>
            </a:r>
            <a:r>
              <a:rPr lang="ko-KR" altLang="en-US" sz="2400" b="1" dirty="0"/>
              <a:t>퍼블릭 인증서 요청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95556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E0998-BAE4-58F7-D4C1-097CBAFC941B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54CD57-98F6-8EEF-1703-9BE9F7915AFB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2A532-FDBE-5218-EC11-6E2D8D713E39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CloudFront | </a:t>
            </a:r>
            <a:r>
              <a:rPr lang="ko-KR" altLang="en-US" sz="2800" b="1" dirty="0"/>
              <a:t>생성하기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8273C11-7974-9840-8538-46BA9C28D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51" y="1095207"/>
            <a:ext cx="3391469" cy="1468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6B5C55-A9CE-2BAD-4DB8-BBCFE160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51" y="2649433"/>
            <a:ext cx="3391469" cy="370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E3EB62-361D-AB78-64A8-1F075F67C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80" y="1095207"/>
            <a:ext cx="3391469" cy="25923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22C728F-8293-B018-DC49-2984FE756FAE}"/>
              </a:ext>
            </a:extLst>
          </p:cNvPr>
          <p:cNvGrpSpPr/>
          <p:nvPr/>
        </p:nvGrpSpPr>
        <p:grpSpPr>
          <a:xfrm>
            <a:off x="5361180" y="4090225"/>
            <a:ext cx="5486569" cy="1428931"/>
            <a:chOff x="5361180" y="4090225"/>
            <a:chExt cx="5486569" cy="142893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9CB8C07-A9E9-FB1F-5E05-FD589CE6F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1180" y="4090225"/>
              <a:ext cx="5486569" cy="1414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E23DED-5CF7-CF48-426F-03CE3EFE51DA}"/>
                </a:ext>
              </a:extLst>
            </p:cNvPr>
            <p:cNvSpPr/>
            <p:nvPr/>
          </p:nvSpPr>
          <p:spPr>
            <a:xfrm>
              <a:off x="9502815" y="5171916"/>
              <a:ext cx="462988" cy="347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0018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6136685-3FE4-52D3-A548-4943BB9A77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14578" y="1257300"/>
            <a:ext cx="3561021" cy="1539539"/>
          </a:xfr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FA9519-027E-DB3C-D4BF-A3D80134D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39" y="1257300"/>
            <a:ext cx="3833289" cy="3914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CADDD99E-968B-979A-1BFD-C97C551DEE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" y="1257300"/>
            <a:ext cx="3543300" cy="434340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84BBF-D868-F6BA-5EAC-40ED296B8246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5C4E41-1F2A-6667-0D34-F12C0E3F1ECF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BB92F-BDF2-B39E-4F8A-2CDE6E861D5A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Route53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| </a:t>
            </a:r>
            <a:r>
              <a:rPr lang="en-US" altLang="ko-KR" sz="2400" b="1" dirty="0">
                <a:latin typeface="+mj-ea"/>
                <a:ea typeface="+mj-ea"/>
              </a:rPr>
              <a:t>CloudFront </a:t>
            </a:r>
            <a:r>
              <a:rPr lang="ko-KR" altLang="en-US" sz="2400" b="1" dirty="0">
                <a:latin typeface="+mj-ea"/>
                <a:ea typeface="+mj-ea"/>
              </a:rPr>
              <a:t>도메인 레코드 정의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0285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AEB22A-809B-AF2D-414F-6E374DE28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73" y="1095207"/>
            <a:ext cx="10452254" cy="1714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3A22-88EB-FB67-5BC2-2B013021FEC2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4AB393-470D-2554-D032-01373229DA6B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267437-01E4-9E0A-F29A-5DD5C3244291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도메인 접속 </a:t>
            </a:r>
            <a:r>
              <a:rPr lang="en-US" altLang="ko-KR" sz="2800" b="1" dirty="0"/>
              <a:t>|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5" name="내용 개체 틀 9">
            <a:extLst>
              <a:ext uri="{FF2B5EF4-FFF2-40B4-BE49-F238E27FC236}">
                <a16:creationId xmlns:a16="http://schemas.microsoft.com/office/drawing/2014/main" id="{9834E52E-A3E9-E287-90B1-CD957DE72C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69873" y="2297897"/>
            <a:ext cx="10452253" cy="3893015"/>
          </a:xfr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19D89-2DEF-C0BC-97C2-0AD1F65CAD3F}"/>
              </a:ext>
            </a:extLst>
          </p:cNvPr>
          <p:cNvSpPr/>
          <p:nvPr/>
        </p:nvSpPr>
        <p:spPr>
          <a:xfrm>
            <a:off x="1499106" y="2391026"/>
            <a:ext cx="1783080" cy="1037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7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76CB0B-6065-13A9-D8BC-651C004E7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95207"/>
            <a:ext cx="10515600" cy="2756974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0B2AC3-E276-40E8-260B-82C3F48C0453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6567F7-DB4C-0992-D677-8A815D8BD2EF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51015-6B09-AFE2-63B3-D87C843E8176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WAF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| </a:t>
            </a:r>
            <a:r>
              <a:rPr lang="en-US" altLang="ko-KR" sz="2400" b="1" dirty="0">
                <a:latin typeface="+mj-ea"/>
                <a:ea typeface="+mj-ea"/>
              </a:rPr>
              <a:t>CloudFront </a:t>
            </a:r>
            <a:r>
              <a:rPr lang="ko-KR" altLang="en-US" sz="2400" b="1" dirty="0">
                <a:latin typeface="+mj-ea"/>
                <a:ea typeface="+mj-ea"/>
              </a:rPr>
              <a:t>연결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2437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8140A51-8BE0-1770-8946-791AA8013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2148" y="1066292"/>
            <a:ext cx="7129007" cy="162887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FBE23-D7EF-510E-2F37-3107CF87143B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7EC5A4-0CFC-F886-10A6-8111612EEA25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AB421-057A-8629-357E-8BEEE5452542}"/>
              </a:ext>
            </a:extLst>
          </p:cNvPr>
          <p:cNvSpPr txBox="1"/>
          <p:nvPr/>
        </p:nvSpPr>
        <p:spPr>
          <a:xfrm flipH="1">
            <a:off x="705043" y="401404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WAF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| </a:t>
            </a:r>
            <a:r>
              <a:rPr lang="en-US" altLang="ko-KR" sz="2800" b="1" i="0" dirty="0">
                <a:effectLst/>
                <a:latin typeface="Amazon Ember"/>
              </a:rPr>
              <a:t>Application Load Balancer </a:t>
            </a:r>
            <a:r>
              <a:rPr lang="ko-KR" altLang="en-US" sz="2400" b="1" dirty="0">
                <a:latin typeface="+mj-ea"/>
                <a:ea typeface="+mj-ea"/>
              </a:rPr>
              <a:t>연결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C4FF96-7592-4A1F-A52C-C0C04D5CD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48" y="3417602"/>
            <a:ext cx="5216262" cy="2672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4FD7A1-E4BB-A9E4-B1D6-4A6ABB42F0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230" r="24327"/>
          <a:stretch/>
        </p:blipFill>
        <p:spPr>
          <a:xfrm>
            <a:off x="7834050" y="3390229"/>
            <a:ext cx="2857108" cy="2699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8D5CDC-655A-C572-6ED5-34A84A0D0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3201" y="2022394"/>
            <a:ext cx="8156652" cy="1831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539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1B330-DBF0-C56E-FA5B-DBC5B5AF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519" y="2593938"/>
            <a:ext cx="12192000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latin typeface="+mj-ea"/>
              </a:rPr>
              <a:t>음성데이터의 </a:t>
            </a:r>
            <a:r>
              <a:rPr lang="en-US" altLang="ko-KR" sz="5400" b="1" dirty="0">
                <a:latin typeface="+mj-ea"/>
              </a:rPr>
              <a:t/>
            </a:r>
            <a:br>
              <a:rPr lang="en-US" altLang="ko-KR" sz="5400" b="1" dirty="0">
                <a:latin typeface="+mj-ea"/>
              </a:rPr>
            </a:br>
            <a:r>
              <a:rPr lang="en-US" altLang="ko-KR" sz="5400" b="1" dirty="0">
                <a:latin typeface="+mj-ea"/>
              </a:rPr>
              <a:t>DB </a:t>
            </a:r>
            <a:r>
              <a:rPr lang="ko-KR" altLang="en-US" sz="5400" b="1" dirty="0">
                <a:latin typeface="+mj-ea"/>
              </a:rPr>
              <a:t>삽입 자동화</a:t>
            </a:r>
            <a:endParaRPr lang="ko-KR" altLang="en-US" sz="6600" b="1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CD1709-43C7-59DC-EE02-2C682739359E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761F0ECC-3541-F7D4-5572-73108CAA2CC9}"/>
              </a:ext>
            </a:extLst>
          </p:cNvPr>
          <p:cNvSpPr>
            <a:spLocks noChangeAspect="1"/>
          </p:cNvSpPr>
          <p:nvPr/>
        </p:nvSpPr>
        <p:spPr>
          <a:xfrm rot="5400000">
            <a:off x="1123043" y="1605516"/>
            <a:ext cx="2476368" cy="2134800"/>
          </a:xfrm>
          <a:prstGeom prst="hexagon">
            <a:avLst/>
          </a:prstGeom>
          <a:blipFill dpi="0" rotWithShape="0">
            <a:blip r:embed="rId3"/>
            <a:srcRect/>
            <a:stretch>
              <a:fillRect l="-7000" t="-6000" r="-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53A2D-BFBB-C043-0FFF-0841A5218795}"/>
              </a:ext>
            </a:extLst>
          </p:cNvPr>
          <p:cNvSpPr txBox="1"/>
          <p:nvPr/>
        </p:nvSpPr>
        <p:spPr>
          <a:xfrm>
            <a:off x="1405723" y="390914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강태완</a:t>
            </a:r>
          </a:p>
        </p:txBody>
      </p:sp>
    </p:spTree>
    <p:extLst>
      <p:ext uri="{BB962C8B-B14F-4D97-AF65-F5344CB8AC3E}">
        <p14:creationId xmlns:p14="http://schemas.microsoft.com/office/powerpoint/2010/main" val="780596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518249ED-A302-900E-3BA5-AF60ACB81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15" y="0"/>
            <a:ext cx="507811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2A15C7-0730-950C-1114-E669550BAA8F}"/>
              </a:ext>
            </a:extLst>
          </p:cNvPr>
          <p:cNvSpPr/>
          <p:nvPr/>
        </p:nvSpPr>
        <p:spPr>
          <a:xfrm>
            <a:off x="4243954" y="2412124"/>
            <a:ext cx="1983425" cy="3657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DF2B66-1A4B-ACDA-3A71-F042F61AAB6F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41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3766E3-75A7-83D2-8AD2-809EA69130C0}"/>
              </a:ext>
            </a:extLst>
          </p:cNvPr>
          <p:cNvSpPr/>
          <p:nvPr/>
        </p:nvSpPr>
        <p:spPr>
          <a:xfrm>
            <a:off x="775705" y="4949200"/>
            <a:ext cx="8137018" cy="1125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5E377-0773-BFE0-FA88-E8B69B12BBE2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1B0D7-1717-9AFF-F306-478B25F4C705}"/>
              </a:ext>
            </a:extLst>
          </p:cNvPr>
          <p:cNvSpPr txBox="1"/>
          <p:nvPr/>
        </p:nvSpPr>
        <p:spPr>
          <a:xfrm>
            <a:off x="747712" y="1077513"/>
            <a:ext cx="652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S3 </a:t>
            </a:r>
            <a:r>
              <a:rPr lang="ko-KR" altLang="en-US" sz="2400" b="1" dirty="0" err="1">
                <a:latin typeface="+mj-ea"/>
                <a:ea typeface="+mj-ea"/>
              </a:rPr>
              <a:t>버킷생성</a:t>
            </a:r>
            <a:endParaRPr lang="en-US" altLang="ko-KR" sz="24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j-ea"/>
                <a:ea typeface="+mj-ea"/>
              </a:rPr>
              <a:t>음성데이터 업로드 버킷 생성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j-ea"/>
                <a:ea typeface="+mj-ea"/>
              </a:rPr>
              <a:t>텍스트데이터 버킷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00027-96CF-D60D-4BBD-E5AFD76A26A9}"/>
              </a:ext>
            </a:extLst>
          </p:cNvPr>
          <p:cNvSpPr txBox="1"/>
          <p:nvPr/>
        </p:nvSpPr>
        <p:spPr>
          <a:xfrm>
            <a:off x="3795713" y="4383199"/>
            <a:ext cx="3262313" cy="7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D15C4B-A604-5826-7E9C-931CBBC5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05" y="3558694"/>
            <a:ext cx="7839075" cy="12819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607E5F-AAA7-1184-E810-A085DC7112FC}"/>
              </a:ext>
            </a:extLst>
          </p:cNvPr>
          <p:cNvSpPr txBox="1"/>
          <p:nvPr/>
        </p:nvSpPr>
        <p:spPr>
          <a:xfrm>
            <a:off x="747712" y="5041557"/>
            <a:ext cx="10696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>
                <a:solidFill>
                  <a:srgbClr val="C00000"/>
                </a:solidFill>
                <a:effectLst/>
              </a:rPr>
              <a:t>AWSLambdaBasicExecutionRole</a:t>
            </a:r>
            <a:r>
              <a:rPr lang="en-US" altLang="ko-KR" dirty="0"/>
              <a:t>: </a:t>
            </a:r>
            <a:r>
              <a:rPr lang="en-US" altLang="ko-KR" dirty="0" err="1"/>
              <a:t>Cloudwatch</a:t>
            </a:r>
            <a:r>
              <a:rPr lang="en-US" altLang="ko-KR" dirty="0"/>
              <a:t> Logs </a:t>
            </a:r>
            <a:r>
              <a:rPr lang="ko-KR" altLang="en-US" dirty="0" err="1"/>
              <a:t>쓰기할</a:t>
            </a:r>
            <a:r>
              <a:rPr lang="ko-KR" altLang="en-US" dirty="0"/>
              <a:t> 수 있는 권한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>
                <a:solidFill>
                  <a:srgbClr val="C00000"/>
                </a:solidFill>
                <a:effectLst/>
              </a:rPr>
              <a:t>AWSLambdaExecute</a:t>
            </a:r>
            <a:r>
              <a:rPr lang="en-US" altLang="ko-KR" dirty="0"/>
              <a:t>: </a:t>
            </a:r>
            <a:r>
              <a:rPr lang="ko-KR" altLang="en-US" dirty="0"/>
              <a:t>람다가 </a:t>
            </a:r>
            <a:r>
              <a:rPr lang="en-US" altLang="ko-KR" dirty="0"/>
              <a:t>S3 </a:t>
            </a: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쓰기 및 </a:t>
            </a:r>
            <a:r>
              <a:rPr lang="en-US" altLang="ko-KR" dirty="0" err="1"/>
              <a:t>Cloudwatch</a:t>
            </a:r>
            <a:r>
              <a:rPr lang="en-US" altLang="ko-KR" dirty="0"/>
              <a:t> </a:t>
            </a:r>
            <a:r>
              <a:rPr lang="ko-KR" altLang="en-US" dirty="0" err="1"/>
              <a:t>풀엑세스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>
                <a:solidFill>
                  <a:srgbClr val="C00000"/>
                </a:solidFill>
                <a:effectLst/>
              </a:rPr>
              <a:t>AmazonTranscribeFullAccess</a:t>
            </a:r>
            <a:r>
              <a:rPr lang="en-US" altLang="ko-KR" dirty="0"/>
              <a:t>: Transcribe </a:t>
            </a:r>
            <a:r>
              <a:rPr lang="ko-KR" altLang="en-US" dirty="0"/>
              <a:t>전체 권한 및 </a:t>
            </a:r>
            <a:r>
              <a:rPr lang="en-US" altLang="ko-KR" dirty="0"/>
              <a:t>S3 </a:t>
            </a:r>
            <a:r>
              <a:rPr lang="ko-KR" altLang="en-US" dirty="0"/>
              <a:t>읽기 권한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F0C712-3F58-3FAE-83CE-2AD8103E13AA}"/>
              </a:ext>
            </a:extLst>
          </p:cNvPr>
          <p:cNvSpPr txBox="1"/>
          <p:nvPr/>
        </p:nvSpPr>
        <p:spPr>
          <a:xfrm>
            <a:off x="747712" y="3103459"/>
            <a:ext cx="341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IAM </a:t>
            </a:r>
            <a:r>
              <a:rPr lang="ko-KR" altLang="en-US" sz="2400" b="1" dirty="0">
                <a:latin typeface="+mj-ea"/>
                <a:ea typeface="+mj-ea"/>
              </a:rPr>
              <a:t>역할 생성</a:t>
            </a:r>
            <a:r>
              <a:rPr lang="en-US" altLang="ko-KR" sz="2400" b="1" dirty="0">
                <a:latin typeface="+mj-ea"/>
                <a:ea typeface="+mj-ea"/>
              </a:rPr>
              <a:t>: </a:t>
            </a:r>
            <a:r>
              <a:rPr lang="ko-KR" altLang="en-US" sz="2400" b="1" dirty="0">
                <a:latin typeface="+mj-ea"/>
                <a:ea typeface="+mj-ea"/>
              </a:rPr>
              <a:t>권한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96152-9014-26E5-09F4-C22E8549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05" y="2176343"/>
            <a:ext cx="7839075" cy="6744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603E1-5CF1-D6AB-2BCF-47BA7833FE09}"/>
              </a:ext>
            </a:extLst>
          </p:cNvPr>
          <p:cNvSpPr txBox="1"/>
          <p:nvPr/>
        </p:nvSpPr>
        <p:spPr>
          <a:xfrm flipH="1">
            <a:off x="714374" y="378489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Transcribe | </a:t>
            </a:r>
            <a:r>
              <a:rPr lang="en-US" altLang="ko-KR" sz="2400" b="1" dirty="0"/>
              <a:t>S3 → Lambda → Transcribe → S3 </a:t>
            </a:r>
            <a:r>
              <a:rPr lang="ko-KR" altLang="en-US" sz="2400" b="1" dirty="0"/>
              <a:t>구현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1900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-79263" y="6630429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4CAE6-FA3B-F4AD-6047-02A67FCBC166}"/>
              </a:ext>
            </a:extLst>
          </p:cNvPr>
          <p:cNvSpPr txBox="1"/>
          <p:nvPr/>
        </p:nvSpPr>
        <p:spPr>
          <a:xfrm>
            <a:off x="804363" y="1000886"/>
            <a:ext cx="5095875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람다 생성</a:t>
            </a:r>
            <a:endParaRPr lang="en-US" altLang="ko-KR" sz="24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권한 연결</a:t>
            </a:r>
            <a:endParaRPr lang="en-US" altLang="ko-KR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ACB3A1D-47E3-E619-A323-5778D19A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54" y="4493410"/>
            <a:ext cx="4495800" cy="2037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88F9EE3-7346-EA93-BDB6-722900853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54" y="2040830"/>
            <a:ext cx="4495800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6CD8BF9-F046-9AD2-CCCC-F6A76FAB9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534" y="2040831"/>
            <a:ext cx="4990369" cy="4438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E318C0-0BAE-1D4E-03C6-CEAEA3CC1789}"/>
              </a:ext>
            </a:extLst>
          </p:cNvPr>
          <p:cNvSpPr txBox="1"/>
          <p:nvPr/>
        </p:nvSpPr>
        <p:spPr>
          <a:xfrm>
            <a:off x="714374" y="4101527"/>
            <a:ext cx="594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트리거 추가</a:t>
            </a:r>
            <a:r>
              <a:rPr lang="en-US" altLang="ko-KR" dirty="0"/>
              <a:t>: </a:t>
            </a:r>
            <a:r>
              <a:rPr lang="ko-KR" altLang="en-US" dirty="0"/>
              <a:t>음성데이터 업로드 버킷 오브젝트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C469-079F-11F1-2011-AE69C69E72DE}"/>
              </a:ext>
            </a:extLst>
          </p:cNvPr>
          <p:cNvSpPr txBox="1"/>
          <p:nvPr/>
        </p:nvSpPr>
        <p:spPr>
          <a:xfrm>
            <a:off x="6658630" y="16269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코드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4BB66-9D32-2D52-AE38-B5D9CFE663DD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AC747-756D-C1B3-F081-15A633430C24}"/>
              </a:ext>
            </a:extLst>
          </p:cNvPr>
          <p:cNvSpPr txBox="1"/>
          <p:nvPr/>
        </p:nvSpPr>
        <p:spPr>
          <a:xfrm flipH="1">
            <a:off x="714374" y="378489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Transcribe | </a:t>
            </a:r>
            <a:r>
              <a:rPr lang="en-US" altLang="ko-KR" sz="2400" b="1" dirty="0"/>
              <a:t>S3 → Lambda → Transcribe → S3 </a:t>
            </a:r>
            <a:r>
              <a:rPr lang="ko-KR" altLang="en-US" sz="2400" b="1" dirty="0"/>
              <a:t>구현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427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4D2463-A08F-9C7F-2A2E-8A072849DEBC}"/>
              </a:ext>
            </a:extLst>
          </p:cNvPr>
          <p:cNvSpPr/>
          <p:nvPr/>
        </p:nvSpPr>
        <p:spPr>
          <a:xfrm>
            <a:off x="-1" y="0"/>
            <a:ext cx="4145873" cy="6858000"/>
          </a:xfrm>
          <a:prstGeom prst="rect">
            <a:avLst/>
          </a:prstGeom>
          <a:gradFill flip="none" rotWithShape="1">
            <a:gsLst>
              <a:gs pos="49500">
                <a:srgbClr val="1D78A3"/>
              </a:gs>
              <a:gs pos="0">
                <a:srgbClr val="0D4289"/>
              </a:gs>
              <a:gs pos="100000">
                <a:srgbClr val="2EB0B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밤의 지구">
            <a:extLst>
              <a:ext uri="{FF2B5EF4-FFF2-40B4-BE49-F238E27FC236}">
                <a16:creationId xmlns:a16="http://schemas.microsoft.com/office/drawing/2014/main" id="{CBCD47CA-659B-2E17-04CC-7239A26E4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5" y="1563329"/>
            <a:ext cx="3898037" cy="38980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2BE1C-20B4-55B6-0FDD-5CF2D65F1BEB}"/>
              </a:ext>
            </a:extLst>
          </p:cNvPr>
          <p:cNvSpPr txBox="1"/>
          <p:nvPr/>
        </p:nvSpPr>
        <p:spPr>
          <a:xfrm>
            <a:off x="5877016" y="1479981"/>
            <a:ext cx="4751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2EB0BD"/>
                </a:solidFill>
                <a:latin typeface="+mj-ea"/>
                <a:ea typeface="+mj-ea"/>
              </a:rPr>
              <a:t>PROJECT</a:t>
            </a:r>
            <a:r>
              <a:rPr lang="ko-KR" altLang="en-US" sz="4400" b="1" dirty="0">
                <a:solidFill>
                  <a:srgbClr val="2EB0BD"/>
                </a:solidFill>
                <a:latin typeface="+mj-ea"/>
                <a:ea typeface="+mj-ea"/>
              </a:rPr>
              <a:t> </a:t>
            </a:r>
            <a:r>
              <a:rPr lang="en-US" altLang="ko-KR" sz="4400" b="1" dirty="0">
                <a:solidFill>
                  <a:srgbClr val="2EB0BD"/>
                </a:solidFill>
                <a:latin typeface="+mj-ea"/>
                <a:ea typeface="+mj-ea"/>
              </a:rPr>
              <a:t>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D4512-6E3D-9C7F-E128-A01501CEAF13}"/>
              </a:ext>
            </a:extLst>
          </p:cNvPr>
          <p:cNvSpPr txBox="1"/>
          <p:nvPr/>
        </p:nvSpPr>
        <p:spPr>
          <a:xfrm>
            <a:off x="5877017" y="2362441"/>
            <a:ext cx="6048283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+mj-ea"/>
                <a:ea typeface="+mj-ea"/>
              </a:rPr>
              <a:t>기본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인프라 구축을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Terraform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을 통해 자동화</a:t>
            </a:r>
            <a:r>
              <a:rPr lang="ko-KR" altLang="en-US" sz="1600" dirty="0">
                <a:latin typeface="+mj-ea"/>
                <a:ea typeface="+mj-ea"/>
              </a:rPr>
              <a:t>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고객과의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전화 예약을 자동으로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Database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화 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j-ea"/>
                <a:ea typeface="+mj-ea"/>
              </a:rPr>
              <a:t>Web Server</a:t>
            </a:r>
            <a:r>
              <a:rPr lang="ko-KR" altLang="en-US" sz="1600" dirty="0">
                <a:latin typeface="+mj-ea"/>
                <a:ea typeface="+mj-ea"/>
              </a:rPr>
              <a:t>를 구축하여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전화 예약 내용을 검색 가능</a:t>
            </a:r>
            <a:r>
              <a:rPr lang="ko-KR" altLang="en-US" sz="1600" dirty="0">
                <a:latin typeface="+mj-ea"/>
                <a:ea typeface="+mj-ea"/>
              </a:rPr>
              <a:t>하게 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en-US" altLang="ko-KR" sz="1600" dirty="0">
                <a:latin typeface="+mj-ea"/>
                <a:ea typeface="+mj-ea"/>
              </a:rPr>
              <a:t>Azure</a:t>
            </a:r>
            <a:r>
              <a:rPr lang="ko-KR" altLang="en-US" sz="1600" dirty="0">
                <a:latin typeface="+mj-ea"/>
                <a:ea typeface="+mj-ea"/>
              </a:rPr>
              <a:t>에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멀티 클라우드를 구현하여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AWS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재해 방지</a:t>
            </a:r>
            <a:r>
              <a:rPr lang="ko-KR" altLang="en-US" sz="1600" dirty="0">
                <a:latin typeface="+mj-ea"/>
                <a:ea typeface="+mj-ea"/>
              </a:rPr>
              <a:t>한다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5F35D0-FEC1-F2C0-5998-184E5C0FB243}"/>
              </a:ext>
            </a:extLst>
          </p:cNvPr>
          <p:cNvCxnSpPr>
            <a:cxnSpLocks/>
          </p:cNvCxnSpPr>
          <p:nvPr/>
        </p:nvCxnSpPr>
        <p:spPr>
          <a:xfrm>
            <a:off x="5962835" y="3799642"/>
            <a:ext cx="5962465" cy="0"/>
          </a:xfrm>
          <a:prstGeom prst="line">
            <a:avLst/>
          </a:prstGeom>
          <a:ln>
            <a:solidFill>
              <a:srgbClr val="0D4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4C61FE-4E57-876F-36E0-2822CFB7D9A5}"/>
              </a:ext>
            </a:extLst>
          </p:cNvPr>
          <p:cNvSpPr/>
          <p:nvPr/>
        </p:nvSpPr>
        <p:spPr>
          <a:xfrm>
            <a:off x="6175160" y="3746375"/>
            <a:ext cx="106532" cy="106532"/>
          </a:xfrm>
          <a:prstGeom prst="rect">
            <a:avLst/>
          </a:prstGeom>
          <a:solidFill>
            <a:srgbClr val="0D42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CB57A1-39DB-4DA6-0C45-BB37772EC6B6}"/>
              </a:ext>
            </a:extLst>
          </p:cNvPr>
          <p:cNvSpPr/>
          <p:nvPr/>
        </p:nvSpPr>
        <p:spPr>
          <a:xfrm>
            <a:off x="7526054" y="3746375"/>
            <a:ext cx="106532" cy="106532"/>
          </a:xfrm>
          <a:prstGeom prst="rect">
            <a:avLst/>
          </a:prstGeom>
          <a:solidFill>
            <a:srgbClr val="0D42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0FFF89-8C3B-75F4-B155-7BD35106C99E}"/>
              </a:ext>
            </a:extLst>
          </p:cNvPr>
          <p:cNvSpPr/>
          <p:nvPr/>
        </p:nvSpPr>
        <p:spPr>
          <a:xfrm>
            <a:off x="8876948" y="3746375"/>
            <a:ext cx="106532" cy="106532"/>
          </a:xfrm>
          <a:prstGeom prst="rect">
            <a:avLst/>
          </a:prstGeom>
          <a:solidFill>
            <a:srgbClr val="0D42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289F-7DB6-C309-F0AB-BFA20DE75FB0}"/>
              </a:ext>
            </a:extLst>
          </p:cNvPr>
          <p:cNvSpPr txBox="1"/>
          <p:nvPr/>
        </p:nvSpPr>
        <p:spPr>
          <a:xfrm>
            <a:off x="5884006" y="4003929"/>
            <a:ext cx="693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SET.01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36904-09FF-7D50-A585-FA822C064D39}"/>
              </a:ext>
            </a:extLst>
          </p:cNvPr>
          <p:cNvSpPr txBox="1"/>
          <p:nvPr/>
        </p:nvSpPr>
        <p:spPr>
          <a:xfrm>
            <a:off x="7234282" y="4003929"/>
            <a:ext cx="693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SET.02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F66A4-3422-3E79-EDCE-2AEF7579C3C9}"/>
              </a:ext>
            </a:extLst>
          </p:cNvPr>
          <p:cNvSpPr txBox="1"/>
          <p:nvPr/>
        </p:nvSpPr>
        <p:spPr>
          <a:xfrm>
            <a:off x="8584558" y="4003929"/>
            <a:ext cx="693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SET.03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CC6EB-3DB7-064C-9BB0-9BED8F0F1855}"/>
              </a:ext>
            </a:extLst>
          </p:cNvPr>
          <p:cNvSpPr txBox="1"/>
          <p:nvPr/>
        </p:nvSpPr>
        <p:spPr>
          <a:xfrm>
            <a:off x="5588693" y="4408515"/>
            <a:ext cx="130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기본 인프라</a:t>
            </a:r>
            <a:r>
              <a:rPr lang="en-US" altLang="ko-KR" sz="1200" dirty="0">
                <a:latin typeface="+mj-ea"/>
                <a:ea typeface="+mj-ea"/>
              </a:rPr>
              <a:t/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ko-KR" altLang="en-US" sz="1200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CE0C5-9C18-BCC4-308E-5492288F9D70}"/>
              </a:ext>
            </a:extLst>
          </p:cNvPr>
          <p:cNvSpPr txBox="1"/>
          <p:nvPr/>
        </p:nvSpPr>
        <p:spPr>
          <a:xfrm>
            <a:off x="6895500" y="4404427"/>
            <a:ext cx="130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검색 가능한</a:t>
            </a:r>
            <a:r>
              <a:rPr lang="en-US" altLang="ko-KR" sz="1200" dirty="0">
                <a:latin typeface="+mj-ea"/>
                <a:ea typeface="+mj-ea"/>
              </a:rPr>
              <a:t/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ko-KR" altLang="en-US" sz="1200" dirty="0">
                <a:latin typeface="+mj-ea"/>
                <a:ea typeface="+mj-ea"/>
              </a:rPr>
              <a:t>웹 서버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2FCE7F-7259-8EDF-5EBF-57056A999845}"/>
              </a:ext>
            </a:extLst>
          </p:cNvPr>
          <p:cNvSpPr txBox="1"/>
          <p:nvPr/>
        </p:nvSpPr>
        <p:spPr>
          <a:xfrm>
            <a:off x="9658121" y="4399070"/>
            <a:ext cx="130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음성데이터에서</a:t>
            </a:r>
            <a:r>
              <a:rPr lang="en-US" altLang="ko-KR" sz="1200" dirty="0">
                <a:latin typeface="+mj-ea"/>
                <a:ea typeface="+mj-ea"/>
              </a:rPr>
              <a:t/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ko-KR" altLang="en-US" sz="1200" dirty="0">
                <a:latin typeface="+mj-ea"/>
                <a:ea typeface="+mj-ea"/>
              </a:rPr>
              <a:t>텍스트 추출 후 </a:t>
            </a:r>
            <a:r>
              <a:rPr lang="en-US" altLang="ko-KR" sz="1200" dirty="0">
                <a:latin typeface="+mj-ea"/>
                <a:ea typeface="+mj-ea"/>
              </a:rPr>
              <a:t>DB </a:t>
            </a:r>
            <a:r>
              <a:rPr lang="ko-KR" altLang="en-US" sz="1200" dirty="0">
                <a:latin typeface="+mj-ea"/>
                <a:ea typeface="+mj-ea"/>
              </a:rPr>
              <a:t>삽입 자동화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8A3D5-240C-DAC5-2D8A-A6885207DB74}"/>
              </a:ext>
            </a:extLst>
          </p:cNvPr>
          <p:cNvSpPr/>
          <p:nvPr/>
        </p:nvSpPr>
        <p:spPr>
          <a:xfrm>
            <a:off x="10227841" y="3746375"/>
            <a:ext cx="106532" cy="106532"/>
          </a:xfrm>
          <a:prstGeom prst="rect">
            <a:avLst/>
          </a:prstGeom>
          <a:solidFill>
            <a:srgbClr val="0D42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1DF30-9DA1-E031-DD79-92774A4A7CF5}"/>
              </a:ext>
            </a:extLst>
          </p:cNvPr>
          <p:cNvSpPr txBox="1"/>
          <p:nvPr/>
        </p:nvSpPr>
        <p:spPr>
          <a:xfrm>
            <a:off x="9934834" y="4003929"/>
            <a:ext cx="693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SET.04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B1DB3-AA55-D646-F48A-87FB60A6F424}"/>
              </a:ext>
            </a:extLst>
          </p:cNvPr>
          <p:cNvSpPr txBox="1"/>
          <p:nvPr/>
        </p:nvSpPr>
        <p:spPr>
          <a:xfrm>
            <a:off x="8202307" y="4399070"/>
            <a:ext cx="1455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CDN/DNS </a:t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ko-KR" altLang="en-US" sz="1200" dirty="0">
                <a:latin typeface="+mj-ea"/>
                <a:ea typeface="+mj-ea"/>
              </a:rPr>
              <a:t>서비스 구현 및 </a:t>
            </a:r>
            <a:r>
              <a:rPr lang="en-US" altLang="ko-KR" sz="1200" dirty="0">
                <a:latin typeface="+mj-ea"/>
                <a:ea typeface="+mj-ea"/>
              </a:rPr>
              <a:t/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en-US" altLang="ko-KR" sz="1200" dirty="0">
                <a:latin typeface="+mj-ea"/>
                <a:ea typeface="+mj-ea"/>
              </a:rPr>
              <a:t>WAF</a:t>
            </a:r>
            <a:r>
              <a:rPr lang="ko-KR" altLang="en-US" sz="1200" dirty="0">
                <a:latin typeface="+mj-ea"/>
                <a:ea typeface="+mj-ea"/>
              </a:rPr>
              <a:t>를 통한 </a:t>
            </a:r>
            <a:r>
              <a:rPr lang="en-US" altLang="ko-KR" sz="1200" dirty="0">
                <a:latin typeface="+mj-ea"/>
                <a:ea typeface="+mj-ea"/>
              </a:rPr>
              <a:t/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ko-KR" altLang="en-US" sz="1200" dirty="0">
                <a:latin typeface="+mj-ea"/>
                <a:ea typeface="+mj-ea"/>
              </a:rPr>
              <a:t>보안 강화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E3787-BD5D-51F1-D71F-1D6E14A1A7F0}"/>
              </a:ext>
            </a:extLst>
          </p:cNvPr>
          <p:cNvSpPr/>
          <p:nvPr/>
        </p:nvSpPr>
        <p:spPr>
          <a:xfrm>
            <a:off x="11578734" y="3758456"/>
            <a:ext cx="106532" cy="106532"/>
          </a:xfrm>
          <a:prstGeom prst="rect">
            <a:avLst/>
          </a:prstGeom>
          <a:solidFill>
            <a:srgbClr val="0D42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4D4956-999B-935E-36AC-ABBB9052F708}"/>
              </a:ext>
            </a:extLst>
          </p:cNvPr>
          <p:cNvSpPr txBox="1"/>
          <p:nvPr/>
        </p:nvSpPr>
        <p:spPr>
          <a:xfrm>
            <a:off x="11285110" y="4003929"/>
            <a:ext cx="693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SET.05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00588A-53EF-5792-A5DA-85D928FAF351}"/>
              </a:ext>
            </a:extLst>
          </p:cNvPr>
          <p:cNvSpPr txBox="1"/>
          <p:nvPr/>
        </p:nvSpPr>
        <p:spPr>
          <a:xfrm>
            <a:off x="10904093" y="4399070"/>
            <a:ext cx="1455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Azure </a:t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ko-KR" altLang="en-US" sz="1200" dirty="0">
                <a:latin typeface="+mj-ea"/>
                <a:ea typeface="+mj-ea"/>
              </a:rPr>
              <a:t>멀티 클라우드</a:t>
            </a:r>
            <a:r>
              <a:rPr lang="en-US" altLang="ko-KR" sz="1200" dirty="0">
                <a:latin typeface="+mj-ea"/>
                <a:ea typeface="+mj-ea"/>
              </a:rPr>
              <a:t/>
            </a:r>
            <a:br>
              <a:rPr lang="en-US" altLang="ko-KR" sz="1200" dirty="0">
                <a:latin typeface="+mj-ea"/>
                <a:ea typeface="+mj-ea"/>
              </a:rPr>
            </a:br>
            <a:r>
              <a:rPr lang="ko-KR" altLang="en-US" sz="1200" dirty="0">
                <a:latin typeface="+mj-ea"/>
                <a:ea typeface="+mj-ea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485541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39E0B-B2B6-2EEF-F38B-A772892D2F0F}"/>
              </a:ext>
            </a:extLst>
          </p:cNvPr>
          <p:cNvSpPr txBox="1"/>
          <p:nvPr/>
        </p:nvSpPr>
        <p:spPr>
          <a:xfrm>
            <a:off x="742368" y="1216223"/>
            <a:ext cx="296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음성파일 업로드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E1936-1CF3-2904-9471-29F5AB6BEA82}"/>
              </a:ext>
            </a:extLst>
          </p:cNvPr>
          <p:cNvSpPr txBox="1"/>
          <p:nvPr/>
        </p:nvSpPr>
        <p:spPr>
          <a:xfrm>
            <a:off x="742368" y="2535196"/>
            <a:ext cx="424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Transcribe</a:t>
            </a:r>
            <a:r>
              <a:rPr lang="ko-KR" altLang="en-US" sz="2400" b="1" dirty="0">
                <a:latin typeface="+mj-ea"/>
                <a:ea typeface="+mj-ea"/>
              </a:rPr>
              <a:t>작업 시작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55E87-96AC-B2C4-6215-CFAC97D0A875}"/>
              </a:ext>
            </a:extLst>
          </p:cNvPr>
          <p:cNvSpPr txBox="1"/>
          <p:nvPr/>
        </p:nvSpPr>
        <p:spPr>
          <a:xfrm>
            <a:off x="6286498" y="1203661"/>
            <a:ext cx="307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저장데이터 출력</a:t>
            </a:r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FFCD0D0-8113-9812-4805-CA53EA07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76" y="1800137"/>
            <a:ext cx="4874598" cy="5744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ED39A1-9181-744C-CED5-55C0553E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76" y="3150542"/>
            <a:ext cx="4874598" cy="19392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A3387F-4486-FA77-009B-B249EFE48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968" y="1800137"/>
            <a:ext cx="5100668" cy="3854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3BD40-05C8-AD54-F2DF-944569903FAB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BB02D-DA88-DAE8-6B34-AAE3F516BC40}"/>
              </a:ext>
            </a:extLst>
          </p:cNvPr>
          <p:cNvSpPr txBox="1"/>
          <p:nvPr/>
        </p:nvSpPr>
        <p:spPr>
          <a:xfrm flipH="1">
            <a:off x="714374" y="378489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Transcribe | </a:t>
            </a:r>
            <a:r>
              <a:rPr lang="en-US" altLang="ko-KR" sz="2400" b="1" dirty="0"/>
              <a:t>S3 → Lambda → Transcribe → S3 </a:t>
            </a:r>
            <a:r>
              <a:rPr lang="ko-KR" altLang="en-US" sz="2400" b="1" dirty="0"/>
              <a:t>실행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8614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521DC68-C0C5-8DF5-8F5F-2A91A53C40C7}"/>
              </a:ext>
            </a:extLst>
          </p:cNvPr>
          <p:cNvSpPr/>
          <p:nvPr/>
        </p:nvSpPr>
        <p:spPr>
          <a:xfrm>
            <a:off x="873918" y="5239873"/>
            <a:ext cx="8137018" cy="1125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201A9-8AC2-70B3-8B4B-BC73FA49A1AB}"/>
              </a:ext>
            </a:extLst>
          </p:cNvPr>
          <p:cNvSpPr txBox="1"/>
          <p:nvPr/>
        </p:nvSpPr>
        <p:spPr>
          <a:xfrm>
            <a:off x="845925" y="5332230"/>
            <a:ext cx="10696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>
                <a:solidFill>
                  <a:srgbClr val="C00000"/>
                </a:solidFill>
                <a:effectLst/>
              </a:rPr>
              <a:t>AWSLambdaBasicExecutionRole</a:t>
            </a:r>
            <a:r>
              <a:rPr lang="en-US" altLang="ko-KR" dirty="0"/>
              <a:t>: </a:t>
            </a:r>
            <a:r>
              <a:rPr lang="en-US" altLang="ko-KR" dirty="0" err="1"/>
              <a:t>Cloudwatch</a:t>
            </a:r>
            <a:r>
              <a:rPr lang="en-US" altLang="ko-KR" dirty="0"/>
              <a:t> Logs </a:t>
            </a:r>
            <a:r>
              <a:rPr lang="ko-KR" altLang="en-US" dirty="0" err="1"/>
              <a:t>쓰기할</a:t>
            </a:r>
            <a:r>
              <a:rPr lang="ko-KR" altLang="en-US" dirty="0"/>
              <a:t> 수 있는 권한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>
                <a:solidFill>
                  <a:srgbClr val="C00000"/>
                </a:solidFill>
                <a:effectLst/>
              </a:rPr>
              <a:t>AWSLambdaExecute</a:t>
            </a:r>
            <a:r>
              <a:rPr lang="en-US" altLang="ko-KR" dirty="0"/>
              <a:t>: </a:t>
            </a:r>
            <a:r>
              <a:rPr lang="ko-KR" altLang="en-US" dirty="0"/>
              <a:t>람다가 </a:t>
            </a:r>
            <a:r>
              <a:rPr lang="en-US" altLang="ko-KR" dirty="0"/>
              <a:t>S3 </a:t>
            </a: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쓰기 및 </a:t>
            </a:r>
            <a:r>
              <a:rPr lang="en-US" altLang="ko-KR" dirty="0" err="1"/>
              <a:t>Cloudwatch</a:t>
            </a:r>
            <a:r>
              <a:rPr lang="en-US" altLang="ko-KR" dirty="0"/>
              <a:t> </a:t>
            </a:r>
            <a:r>
              <a:rPr lang="ko-KR" altLang="en-US" dirty="0" err="1"/>
              <a:t>풀엑세스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>
                <a:solidFill>
                  <a:srgbClr val="C00000"/>
                </a:solidFill>
                <a:effectLst/>
              </a:rPr>
              <a:t>ComprehendFullAccess</a:t>
            </a:r>
            <a:r>
              <a:rPr lang="en-US" altLang="ko-KR" b="1" dirty="0">
                <a:effectLst/>
              </a:rPr>
              <a:t>: </a:t>
            </a:r>
            <a:r>
              <a:rPr lang="en-US" altLang="ko-KR" dirty="0">
                <a:effectLst/>
              </a:rPr>
              <a:t>Comprehend</a:t>
            </a:r>
            <a:r>
              <a:rPr lang="ko-KR" altLang="en-US" dirty="0">
                <a:effectLst/>
              </a:rPr>
              <a:t>에 대한 모든 권한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A809C-01DB-4FF8-95CD-9903AEBAE586}"/>
              </a:ext>
            </a:extLst>
          </p:cNvPr>
          <p:cNvSpPr txBox="1"/>
          <p:nvPr/>
        </p:nvSpPr>
        <p:spPr>
          <a:xfrm flipH="1">
            <a:off x="714374" y="378489"/>
            <a:ext cx="1113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Comprehend | </a:t>
            </a:r>
            <a:r>
              <a:rPr lang="en-US" altLang="ko-KR" sz="2000" b="1" dirty="0">
                <a:latin typeface="+mj-ea"/>
                <a:ea typeface="+mj-ea"/>
              </a:rPr>
              <a:t>S3(Json) → lambda(extract/comprehend) → S3(entity) </a:t>
            </a:r>
            <a:r>
              <a:rPr lang="ko-KR" altLang="en-US" sz="2000" b="1" dirty="0">
                <a:latin typeface="+mj-ea"/>
                <a:ea typeface="+mj-ea"/>
              </a:rPr>
              <a:t>구현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3FF10-22C1-22D7-0D73-2C22DFDA7AC6}"/>
              </a:ext>
            </a:extLst>
          </p:cNvPr>
          <p:cNvSpPr txBox="1"/>
          <p:nvPr/>
        </p:nvSpPr>
        <p:spPr>
          <a:xfrm>
            <a:off x="742367" y="1223098"/>
            <a:ext cx="6524625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ea"/>
                <a:ea typeface="+mj-ea"/>
              </a:rPr>
              <a:t>1. S3 </a:t>
            </a:r>
            <a:r>
              <a:rPr lang="ko-KR" altLang="en-US" sz="2400" b="1" dirty="0">
                <a:latin typeface="+mj-ea"/>
                <a:ea typeface="+mj-ea"/>
              </a:rPr>
              <a:t>버킷 생성</a:t>
            </a:r>
            <a:endParaRPr lang="en-US" altLang="ko-KR" sz="24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추출데이터 저장 버킷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6E8EF-553D-F4EC-C497-2F8E5FE44D53}"/>
              </a:ext>
            </a:extLst>
          </p:cNvPr>
          <p:cNvSpPr txBox="1"/>
          <p:nvPr/>
        </p:nvSpPr>
        <p:spPr>
          <a:xfrm>
            <a:off x="3762375" y="4418158"/>
            <a:ext cx="3262313" cy="7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B3F6C-DD75-DF5E-86BC-06B33ED94A1F}"/>
              </a:ext>
            </a:extLst>
          </p:cNvPr>
          <p:cNvSpPr txBox="1"/>
          <p:nvPr/>
        </p:nvSpPr>
        <p:spPr>
          <a:xfrm>
            <a:off x="714374" y="3138418"/>
            <a:ext cx="341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IAM </a:t>
            </a:r>
            <a:r>
              <a:rPr lang="ko-KR" altLang="en-US" sz="2400" b="1" dirty="0">
                <a:latin typeface="+mj-ea"/>
                <a:ea typeface="+mj-ea"/>
              </a:rPr>
              <a:t>역할 생성</a:t>
            </a:r>
            <a:r>
              <a:rPr lang="en-US" altLang="ko-KR" sz="2400" b="1" dirty="0">
                <a:latin typeface="+mj-ea"/>
                <a:ea typeface="+mj-ea"/>
              </a:rPr>
              <a:t>: </a:t>
            </a:r>
            <a:r>
              <a:rPr lang="ko-KR" altLang="en-US" sz="2400" b="1" dirty="0">
                <a:latin typeface="+mj-ea"/>
                <a:ea typeface="+mj-ea"/>
              </a:rPr>
              <a:t>권한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BE9B35-539A-6465-C9E0-AE00AA37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8" y="2289321"/>
            <a:ext cx="7667625" cy="742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A51FDE-916E-853A-8ABA-7E317254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8" y="3727124"/>
            <a:ext cx="7667625" cy="1430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1F53D4-210C-6DDA-7560-89E73B4D5D35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997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3797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F75E7-2513-1CAB-C29A-3107DCC0F908}"/>
              </a:ext>
            </a:extLst>
          </p:cNvPr>
          <p:cNvSpPr txBox="1"/>
          <p:nvPr/>
        </p:nvSpPr>
        <p:spPr>
          <a:xfrm>
            <a:off x="714374" y="1077513"/>
            <a:ext cx="50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람다 생성</a:t>
            </a:r>
            <a:endParaRPr lang="en-US" altLang="ko-KR" sz="24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권한 연결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6ED5C-959B-10F1-9AED-3474AA804776}"/>
              </a:ext>
            </a:extLst>
          </p:cNvPr>
          <p:cNvSpPr txBox="1"/>
          <p:nvPr/>
        </p:nvSpPr>
        <p:spPr>
          <a:xfrm>
            <a:off x="3871912" y="4794743"/>
            <a:ext cx="3262313" cy="7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5F838-20E0-D98C-196F-7F1A27C9F7BF}"/>
              </a:ext>
            </a:extLst>
          </p:cNvPr>
          <p:cNvSpPr txBox="1"/>
          <p:nvPr/>
        </p:nvSpPr>
        <p:spPr>
          <a:xfrm>
            <a:off x="714374" y="3901695"/>
            <a:ext cx="620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트리거 추가</a:t>
            </a:r>
            <a:r>
              <a:rPr lang="en-US" altLang="ko-KR" dirty="0"/>
              <a:t>: Transcribe </a:t>
            </a:r>
            <a:r>
              <a:rPr lang="ko-KR" altLang="en-US" dirty="0"/>
              <a:t>작업완료 </a:t>
            </a:r>
            <a:r>
              <a:rPr lang="en-US" altLang="ko-KR" dirty="0"/>
              <a:t>Json</a:t>
            </a:r>
            <a:r>
              <a:rPr lang="ko-KR" altLang="en-US" dirty="0"/>
              <a:t>형태 파일 업로드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AED10-50EE-AAD3-A2BE-BDDB0B2A532F}"/>
              </a:ext>
            </a:extLst>
          </p:cNvPr>
          <p:cNvSpPr txBox="1"/>
          <p:nvPr/>
        </p:nvSpPr>
        <p:spPr>
          <a:xfrm>
            <a:off x="6920688" y="1664722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코드 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A7B49F-CB8E-E65F-43F7-723F6BD4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1" y="2039540"/>
            <a:ext cx="4508301" cy="17913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0BF2ED-DFC0-EBB3-C6B3-64451D88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06" y="4254870"/>
            <a:ext cx="4440305" cy="22808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DE1580-2B27-87F4-4809-E07D29A95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221" y="2043714"/>
            <a:ext cx="2505075" cy="790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B053D24-51EA-D4E6-427C-BE383D26CD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72"/>
          <a:stretch/>
        </p:blipFill>
        <p:spPr>
          <a:xfrm>
            <a:off x="7098221" y="2871542"/>
            <a:ext cx="4716399" cy="2523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C2B761-4DFF-7D70-C8A7-B37C54ABADF5}"/>
              </a:ext>
            </a:extLst>
          </p:cNvPr>
          <p:cNvSpPr txBox="1"/>
          <p:nvPr/>
        </p:nvSpPr>
        <p:spPr>
          <a:xfrm flipH="1">
            <a:off x="714374" y="378489"/>
            <a:ext cx="1113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Comprehend | </a:t>
            </a:r>
            <a:r>
              <a:rPr lang="en-US" altLang="ko-KR" sz="2000" b="1" dirty="0">
                <a:latin typeface="+mj-ea"/>
                <a:ea typeface="+mj-ea"/>
              </a:rPr>
              <a:t>S3(Json) → lambda(extract/comprehend) → S3(entity) </a:t>
            </a:r>
            <a:r>
              <a:rPr lang="ko-KR" altLang="en-US" sz="2000" b="1" dirty="0">
                <a:latin typeface="+mj-ea"/>
                <a:ea typeface="+mj-ea"/>
              </a:rPr>
              <a:t>구현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BF91E-8D67-F001-8676-96D83ED34744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97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C5D05-5094-15CD-C3F3-E06F2A25B115}"/>
              </a:ext>
            </a:extLst>
          </p:cNvPr>
          <p:cNvSpPr txBox="1"/>
          <p:nvPr/>
        </p:nvSpPr>
        <p:spPr>
          <a:xfrm>
            <a:off x="714374" y="1440418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</a:t>
            </a:r>
            <a:r>
              <a:rPr lang="ko-KR" altLang="en-US" sz="2400" b="1" dirty="0">
                <a:latin typeface="+mj-ea"/>
                <a:ea typeface="+mj-ea"/>
              </a:rPr>
              <a:t>음성파일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C4838-96EE-C6EA-2A2F-3E7367F44352}"/>
              </a:ext>
            </a:extLst>
          </p:cNvPr>
          <p:cNvSpPr txBox="1"/>
          <p:nvPr/>
        </p:nvSpPr>
        <p:spPr>
          <a:xfrm>
            <a:off x="714374" y="3572834"/>
            <a:ext cx="3244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*.txt</a:t>
            </a:r>
            <a:r>
              <a:rPr lang="ko-KR" altLang="en-US" sz="2400" b="1" dirty="0">
                <a:latin typeface="+mj-ea"/>
                <a:ea typeface="+mj-ea"/>
              </a:rPr>
              <a:t>파일 저장 완료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E1A50-D9F9-FBE8-4F56-C70CBE087095}"/>
              </a:ext>
            </a:extLst>
          </p:cNvPr>
          <p:cNvSpPr txBox="1"/>
          <p:nvPr/>
        </p:nvSpPr>
        <p:spPr>
          <a:xfrm>
            <a:off x="6915911" y="1440418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ko-KR" altLang="en-US" sz="2400" b="1" dirty="0">
                <a:latin typeface="+mj-ea"/>
                <a:ea typeface="+mj-ea"/>
              </a:rPr>
              <a:t>저장데이터 출력</a:t>
            </a:r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DBCAF5-D59B-2CCF-7DBF-D967B073D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83" y="2094673"/>
            <a:ext cx="5021948" cy="591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862D2-88D3-5FD8-7D97-9A910154C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88" y="4217960"/>
            <a:ext cx="5033743" cy="866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EEDBB8-7A85-5737-9263-15D01027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351" y="2094673"/>
            <a:ext cx="3324225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A117D-F539-AA7F-FDA3-B83D1764D899}"/>
              </a:ext>
            </a:extLst>
          </p:cNvPr>
          <p:cNvSpPr txBox="1"/>
          <p:nvPr/>
        </p:nvSpPr>
        <p:spPr>
          <a:xfrm flipH="1">
            <a:off x="714374" y="378489"/>
            <a:ext cx="1113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Comprehend | </a:t>
            </a:r>
            <a:r>
              <a:rPr lang="en-US" altLang="ko-KR" sz="2000" b="1" dirty="0">
                <a:latin typeface="+mj-ea"/>
                <a:ea typeface="+mj-ea"/>
              </a:rPr>
              <a:t>S3(Json) → lambda(extract/comprehend) → S3(entity) </a:t>
            </a:r>
            <a:r>
              <a:rPr lang="ko-KR" altLang="en-US" sz="2000" b="1" dirty="0">
                <a:latin typeface="+mj-ea"/>
                <a:ea typeface="+mj-ea"/>
              </a:rPr>
              <a:t>실행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FFA1C-A036-780D-A59E-6F6DFC3B5FCE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58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6E8EF-553D-F4EC-C497-2F8E5FE44D53}"/>
              </a:ext>
            </a:extLst>
          </p:cNvPr>
          <p:cNvSpPr txBox="1"/>
          <p:nvPr/>
        </p:nvSpPr>
        <p:spPr>
          <a:xfrm>
            <a:off x="3695700" y="2427141"/>
            <a:ext cx="3262313" cy="7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22B30B-6FF2-268D-F73C-D26C79993D64}"/>
              </a:ext>
            </a:extLst>
          </p:cNvPr>
          <p:cNvGrpSpPr/>
          <p:nvPr/>
        </p:nvGrpSpPr>
        <p:grpSpPr>
          <a:xfrm>
            <a:off x="714374" y="4199188"/>
            <a:ext cx="5514976" cy="1752652"/>
            <a:chOff x="647699" y="4226541"/>
            <a:chExt cx="5514976" cy="175265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D1DFC74-BBCB-0CD4-D33C-9C4094CCAA73}"/>
                </a:ext>
              </a:extLst>
            </p:cNvPr>
            <p:cNvSpPr/>
            <p:nvPr/>
          </p:nvSpPr>
          <p:spPr>
            <a:xfrm>
              <a:off x="714374" y="4226541"/>
              <a:ext cx="5448301" cy="17526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6A602F-E979-4BBE-96AB-73B66B117C83}"/>
                </a:ext>
              </a:extLst>
            </p:cNvPr>
            <p:cNvSpPr txBox="1"/>
            <p:nvPr/>
          </p:nvSpPr>
          <p:spPr>
            <a:xfrm>
              <a:off x="647699" y="4302915"/>
              <a:ext cx="544830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b="1" dirty="0" err="1">
                  <a:solidFill>
                    <a:srgbClr val="C00000"/>
                  </a:solidFill>
                  <a:effectLst/>
                  <a:latin typeface="+mj-lt"/>
                </a:rPr>
                <a:t>AmazonRDSFullAccess</a:t>
              </a:r>
              <a:r>
                <a:rPr lang="en-US" altLang="ko-KR" sz="1200" b="1" dirty="0">
                  <a:effectLst/>
                  <a:latin typeface="+mj-lt"/>
                </a:rPr>
                <a:t>: </a:t>
              </a:r>
              <a:r>
                <a:rPr lang="ko-KR" altLang="en-US" sz="1200" dirty="0">
                  <a:effectLst/>
                  <a:latin typeface="+mj-lt"/>
                </a:rPr>
                <a:t>데이터베이스 생성</a:t>
              </a:r>
              <a:r>
                <a:rPr lang="en-US" altLang="ko-KR" sz="1200" dirty="0">
                  <a:effectLst/>
                  <a:latin typeface="+mj-lt"/>
                </a:rPr>
                <a:t>, </a:t>
              </a:r>
              <a:r>
                <a:rPr lang="ko-KR" altLang="en-US" sz="1200" dirty="0">
                  <a:effectLst/>
                  <a:latin typeface="+mj-lt"/>
                </a:rPr>
                <a:t>수정</a:t>
              </a:r>
              <a:r>
                <a:rPr lang="en-US" altLang="ko-KR" sz="1200" dirty="0">
                  <a:effectLst/>
                  <a:latin typeface="+mj-lt"/>
                </a:rPr>
                <a:t>, </a:t>
              </a:r>
              <a:r>
                <a:rPr lang="ko-KR" altLang="en-US" sz="1200" dirty="0">
                  <a:effectLst/>
                  <a:latin typeface="+mj-lt"/>
                </a:rPr>
                <a:t>삭제 및 관리와 같은 모든 </a:t>
              </a:r>
              <a:r>
                <a:rPr lang="en-US" altLang="ko-KR" sz="1200" dirty="0">
                  <a:effectLst/>
                  <a:latin typeface="+mj-lt"/>
                </a:rPr>
                <a:t>RDS </a:t>
              </a:r>
              <a:r>
                <a:rPr lang="ko-KR" altLang="en-US" sz="1200" dirty="0">
                  <a:effectLst/>
                  <a:latin typeface="+mj-lt"/>
                </a:rPr>
                <a:t>작업에 대한 권한</a:t>
              </a:r>
              <a:endParaRPr lang="en-US" altLang="ko-KR" sz="1200" dirty="0">
                <a:effectLst/>
                <a:latin typeface="+mj-lt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b="1" dirty="0" err="1">
                  <a:solidFill>
                    <a:srgbClr val="C00000"/>
                  </a:solidFill>
                  <a:effectLst/>
                  <a:latin typeface="+mj-lt"/>
                </a:rPr>
                <a:t>AWSLambdaBasicExecutionRole</a:t>
              </a:r>
              <a:r>
                <a:rPr lang="en-US" altLang="ko-KR" sz="1200" b="1" dirty="0">
                  <a:effectLst/>
                  <a:latin typeface="+mj-lt"/>
                </a:rPr>
                <a:t>: </a:t>
              </a:r>
              <a:r>
                <a:rPr lang="en-US" altLang="ko-KR" sz="1200" dirty="0" err="1">
                  <a:effectLst/>
                  <a:latin typeface="+mj-lt"/>
                </a:rPr>
                <a:t>Cloudwatch</a:t>
              </a:r>
              <a:r>
                <a:rPr lang="en-US" altLang="ko-KR" sz="1200" dirty="0">
                  <a:effectLst/>
                  <a:latin typeface="+mj-lt"/>
                </a:rPr>
                <a:t> Logs </a:t>
              </a:r>
              <a:r>
                <a:rPr lang="ko-KR" altLang="en-US" sz="1200" dirty="0" err="1">
                  <a:effectLst/>
                  <a:latin typeface="+mj-lt"/>
                </a:rPr>
                <a:t>쓰기할</a:t>
              </a:r>
              <a:r>
                <a:rPr lang="ko-KR" altLang="en-US" sz="1200" dirty="0">
                  <a:effectLst/>
                  <a:latin typeface="+mj-lt"/>
                </a:rPr>
                <a:t> 수 있는 권한</a:t>
              </a:r>
              <a:endParaRPr lang="en-US" altLang="ko-KR" sz="1200" dirty="0">
                <a:effectLst/>
                <a:latin typeface="+mj-lt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b="1" dirty="0" err="1">
                  <a:solidFill>
                    <a:srgbClr val="C00000"/>
                  </a:solidFill>
                  <a:effectLst/>
                  <a:latin typeface="+mj-lt"/>
                </a:rPr>
                <a:t>AWSLambdaExecute</a:t>
              </a:r>
              <a:r>
                <a:rPr lang="en-US" altLang="ko-KR" sz="1200" b="1" dirty="0">
                  <a:effectLst/>
                  <a:latin typeface="+mj-lt"/>
                </a:rPr>
                <a:t>: </a:t>
              </a:r>
              <a:r>
                <a:rPr lang="ko-KR" altLang="en-US" sz="1200" dirty="0">
                  <a:effectLst/>
                  <a:latin typeface="+mj-lt"/>
                </a:rPr>
                <a:t>람다가 </a:t>
              </a:r>
              <a:r>
                <a:rPr lang="en-US" altLang="ko-KR" sz="1200" dirty="0">
                  <a:effectLst/>
                  <a:latin typeface="+mj-lt"/>
                </a:rPr>
                <a:t>S3 </a:t>
              </a:r>
              <a:r>
                <a:rPr lang="ko-KR" altLang="en-US" sz="1200" dirty="0">
                  <a:effectLst/>
                  <a:latin typeface="+mj-lt"/>
                </a:rPr>
                <a:t>읽기</a:t>
              </a:r>
              <a:r>
                <a:rPr lang="en-US" altLang="ko-KR" sz="1200" dirty="0">
                  <a:effectLst/>
                  <a:latin typeface="+mj-lt"/>
                </a:rPr>
                <a:t>/</a:t>
              </a:r>
              <a:r>
                <a:rPr lang="ko-KR" altLang="en-US" sz="1200" dirty="0">
                  <a:effectLst/>
                  <a:latin typeface="+mj-lt"/>
                </a:rPr>
                <a:t>쓰기 및 </a:t>
              </a:r>
              <a:r>
                <a:rPr lang="en-US" altLang="ko-KR" sz="1200" dirty="0" err="1">
                  <a:effectLst/>
                  <a:latin typeface="+mj-lt"/>
                </a:rPr>
                <a:t>Cloudwatch</a:t>
              </a:r>
              <a:r>
                <a:rPr lang="en-US" altLang="ko-KR" sz="1200" dirty="0">
                  <a:effectLst/>
                  <a:latin typeface="+mj-lt"/>
                </a:rPr>
                <a:t> </a:t>
              </a:r>
              <a:r>
                <a:rPr lang="ko-KR" altLang="en-US" sz="1200" dirty="0" err="1">
                  <a:effectLst/>
                  <a:latin typeface="+mj-lt"/>
                </a:rPr>
                <a:t>풀엑세스</a:t>
              </a:r>
              <a:endParaRPr lang="en-US" altLang="ko-KR" sz="1200" dirty="0">
                <a:effectLst/>
                <a:latin typeface="+mj-lt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b="1" dirty="0" err="1">
                  <a:solidFill>
                    <a:srgbClr val="C00000"/>
                  </a:solidFill>
                  <a:effectLst/>
                  <a:latin typeface="+mj-lt"/>
                </a:rPr>
                <a:t>AWSLambdaVPCAccessExecutionRole</a:t>
              </a:r>
              <a:r>
                <a:rPr lang="en-US" altLang="ko-KR" sz="1200" b="1" dirty="0">
                  <a:effectLst/>
                  <a:latin typeface="+mj-lt"/>
                </a:rPr>
                <a:t>: </a:t>
              </a:r>
              <a:r>
                <a:rPr lang="en-US" altLang="ko-KR" sz="1200" dirty="0">
                  <a:effectLst/>
                  <a:latin typeface="+mj-lt"/>
                </a:rPr>
                <a:t>VPC </a:t>
              </a:r>
              <a:r>
                <a:rPr lang="ko-KR" altLang="en-US" sz="1200" dirty="0">
                  <a:effectLst/>
                  <a:latin typeface="+mj-lt"/>
                </a:rPr>
                <a:t>리소스에 액세스하거나 </a:t>
              </a:r>
              <a:r>
                <a:rPr lang="en-US" altLang="ko-KR" sz="1200" dirty="0">
                  <a:effectLst/>
                  <a:latin typeface="+mj-lt"/>
                </a:rPr>
                <a:t>VPC </a:t>
              </a:r>
              <a:r>
                <a:rPr lang="ko-KR" altLang="en-US" sz="1200" dirty="0">
                  <a:effectLst/>
                  <a:latin typeface="+mj-lt"/>
                </a:rPr>
                <a:t>내부 리소스와 통신 권한</a:t>
              </a:r>
              <a:endParaRPr lang="en-US" altLang="ko-KR" sz="1200" dirty="0">
                <a:effectLst/>
                <a:latin typeface="+mj-lt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b="1" dirty="0" err="1">
                  <a:solidFill>
                    <a:srgbClr val="C00000"/>
                  </a:solidFill>
                  <a:effectLst/>
                  <a:latin typeface="+mj-lt"/>
                </a:rPr>
                <a:t>SecretsManagerReadWrite</a:t>
              </a:r>
              <a:r>
                <a:rPr lang="en-US" altLang="ko-KR" sz="1200" b="1" dirty="0">
                  <a:effectLst/>
                  <a:latin typeface="+mj-lt"/>
                </a:rPr>
                <a:t>: </a:t>
              </a:r>
              <a:r>
                <a:rPr lang="en-US" altLang="ko-KR" sz="1200" dirty="0">
                  <a:effectLst/>
                  <a:latin typeface="+mj-lt"/>
                </a:rPr>
                <a:t>AWS Secrets Manager</a:t>
              </a:r>
              <a:r>
                <a:rPr lang="ko-KR" altLang="en-US" sz="1200" dirty="0">
                  <a:effectLst/>
                  <a:latin typeface="+mj-lt"/>
                </a:rPr>
                <a:t>에서 보안 암호를 읽고 쓰는 데 필요한 권한을 제공</a:t>
              </a:r>
              <a:endParaRPr lang="ko-KR" altLang="en-US" sz="1200" dirty="0"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53B3F6C-DD75-DF5E-86BC-06B33ED94A1F}"/>
              </a:ext>
            </a:extLst>
          </p:cNvPr>
          <p:cNvSpPr txBox="1"/>
          <p:nvPr/>
        </p:nvSpPr>
        <p:spPr>
          <a:xfrm>
            <a:off x="742367" y="1024087"/>
            <a:ext cx="341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IAM </a:t>
            </a:r>
            <a:r>
              <a:rPr lang="ko-KR" altLang="en-US" sz="2400" b="1" dirty="0">
                <a:latin typeface="+mj-ea"/>
                <a:ea typeface="+mj-ea"/>
              </a:rPr>
              <a:t>역할 생성</a:t>
            </a:r>
            <a:r>
              <a:rPr lang="en-US" altLang="ko-KR" sz="2400" b="1" dirty="0">
                <a:latin typeface="+mj-ea"/>
                <a:ea typeface="+mj-ea"/>
              </a:rPr>
              <a:t>: </a:t>
            </a:r>
            <a:r>
              <a:rPr lang="ko-KR" altLang="en-US" sz="2400" b="1" dirty="0">
                <a:latin typeface="+mj-ea"/>
                <a:ea typeface="+mj-ea"/>
              </a:rPr>
              <a:t>권한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01999C-8C15-1A3F-23E8-6AE5F0E0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21" y="1472535"/>
            <a:ext cx="4305300" cy="2528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1B063-A213-B089-2067-4BD3D0D2E0A1}"/>
              </a:ext>
            </a:extLst>
          </p:cNvPr>
          <p:cNvSpPr txBox="1"/>
          <p:nvPr/>
        </p:nvSpPr>
        <p:spPr>
          <a:xfrm>
            <a:off x="6381751" y="886535"/>
            <a:ext cx="50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람다 생성</a:t>
            </a:r>
            <a:endParaRPr lang="en-US" altLang="ko-KR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권한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CD305-D872-5698-2F58-B1A0F3C15AC3}"/>
              </a:ext>
            </a:extLst>
          </p:cNvPr>
          <p:cNvSpPr txBox="1"/>
          <p:nvPr/>
        </p:nvSpPr>
        <p:spPr>
          <a:xfrm>
            <a:off x="6296025" y="3668632"/>
            <a:ext cx="575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트리거 추가</a:t>
            </a:r>
            <a:r>
              <a:rPr lang="en-US" altLang="ko-KR" dirty="0"/>
              <a:t>: Comprehend </a:t>
            </a:r>
            <a:r>
              <a:rPr lang="ko-KR" altLang="en-US" dirty="0"/>
              <a:t>추출 텍스트파일 업로드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97CD3B-9EF6-5022-DE96-A5272BE2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26" y="1820639"/>
            <a:ext cx="5074361" cy="17596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04035C-D799-9342-C478-AEEA85DC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326" y="4029010"/>
            <a:ext cx="4045368" cy="235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938BAB-A6A5-ABBC-3E01-E06E209414AE}"/>
              </a:ext>
            </a:extLst>
          </p:cNvPr>
          <p:cNvSpPr txBox="1"/>
          <p:nvPr/>
        </p:nvSpPr>
        <p:spPr>
          <a:xfrm flipH="1">
            <a:off x="714374" y="378489"/>
            <a:ext cx="1113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RDS </a:t>
            </a:r>
            <a:r>
              <a:rPr lang="ko-KR" altLang="en-US" sz="2800" b="1" dirty="0"/>
              <a:t>연결</a:t>
            </a:r>
            <a:r>
              <a:rPr lang="en-US" altLang="ko-KR" sz="2800" b="1" dirty="0"/>
              <a:t> | </a:t>
            </a:r>
            <a:r>
              <a:rPr lang="en-US" altLang="ko-KR" sz="2400" b="1" dirty="0">
                <a:latin typeface="+mj-ea"/>
                <a:ea typeface="+mj-ea"/>
              </a:rPr>
              <a:t>S3 → Lambda → RDS </a:t>
            </a:r>
            <a:r>
              <a:rPr lang="ko-KR" altLang="en-US" sz="2400" b="1" dirty="0">
                <a:latin typeface="+mj-ea"/>
                <a:ea typeface="+mj-ea"/>
              </a:rPr>
              <a:t>연결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55988-BDE7-CCE5-C85E-055F9A2C2231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1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6E8EF-553D-F4EC-C497-2F8E5FE44D53}"/>
              </a:ext>
            </a:extLst>
          </p:cNvPr>
          <p:cNvSpPr txBox="1"/>
          <p:nvPr/>
        </p:nvSpPr>
        <p:spPr>
          <a:xfrm>
            <a:off x="3631692" y="2404857"/>
            <a:ext cx="3262313" cy="7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C76816-8963-A6BC-51D8-F774EF67E384}"/>
              </a:ext>
            </a:extLst>
          </p:cNvPr>
          <p:cNvSpPr txBox="1"/>
          <p:nvPr/>
        </p:nvSpPr>
        <p:spPr>
          <a:xfrm>
            <a:off x="728894" y="901709"/>
            <a:ext cx="509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람다 생성</a:t>
            </a:r>
            <a:endParaRPr lang="en-US" altLang="ko-KR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VPC </a:t>
            </a:r>
            <a:r>
              <a:rPr lang="ko-KR" altLang="en-US" dirty="0"/>
              <a:t>구성</a:t>
            </a:r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7E6B806-7717-3600-0FD4-9BA36F56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0" y="1793421"/>
            <a:ext cx="4559506" cy="29753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F938FDD-2720-E1EA-0382-AC2655694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0" y="5235324"/>
            <a:ext cx="4559506" cy="11926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98941FC-77F3-9364-BC0F-8B2A7547772D}"/>
              </a:ext>
            </a:extLst>
          </p:cNvPr>
          <p:cNvSpPr txBox="1"/>
          <p:nvPr/>
        </p:nvSpPr>
        <p:spPr>
          <a:xfrm>
            <a:off x="742367" y="4856265"/>
            <a:ext cx="509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RDS </a:t>
            </a:r>
            <a:r>
              <a:rPr lang="ko-KR" altLang="en-US" dirty="0"/>
              <a:t>데이터베이스 연결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7953BC-4F52-4075-2F0B-2F3998F4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19" y="2262216"/>
            <a:ext cx="5006699" cy="1499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402E6D-D2F3-AEE1-7370-6E5557960872}"/>
              </a:ext>
            </a:extLst>
          </p:cNvPr>
          <p:cNvSpPr txBox="1"/>
          <p:nvPr/>
        </p:nvSpPr>
        <p:spPr>
          <a:xfrm>
            <a:off x="6260417" y="1514428"/>
            <a:ext cx="509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람다 함수 업데이트</a:t>
            </a:r>
            <a:endParaRPr lang="en-US" altLang="ko-KR" dirty="0"/>
          </a:p>
          <a:p>
            <a:r>
              <a:rPr lang="en-US" altLang="ko-KR" dirty="0"/>
              <a:t>    : </a:t>
            </a:r>
            <a:r>
              <a:rPr lang="en-US" altLang="ko-KR" dirty="0" err="1"/>
              <a:t>pymysql</a:t>
            </a:r>
            <a:r>
              <a:rPr lang="en-US" altLang="ko-KR" dirty="0"/>
              <a:t> </a:t>
            </a:r>
            <a:r>
              <a:rPr lang="ko-KR" altLang="en-US" dirty="0"/>
              <a:t>설치 및 패키지 생성</a:t>
            </a:r>
            <a:endParaRPr lang="en-US" altLang="ko-KR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0C587DE-E169-D4A9-EC53-63F1D4F0A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918" y="4459746"/>
            <a:ext cx="5006699" cy="1968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DCD55-E6F5-883F-312C-8C001B0BF5F2}"/>
              </a:ext>
            </a:extLst>
          </p:cNvPr>
          <p:cNvSpPr txBox="1"/>
          <p:nvPr/>
        </p:nvSpPr>
        <p:spPr>
          <a:xfrm flipH="1">
            <a:off x="714374" y="378489"/>
            <a:ext cx="1113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RDS </a:t>
            </a:r>
            <a:r>
              <a:rPr lang="ko-KR" altLang="en-US" sz="2800" b="1" dirty="0"/>
              <a:t>연결</a:t>
            </a:r>
            <a:r>
              <a:rPr lang="en-US" altLang="ko-KR" sz="2800" b="1" dirty="0"/>
              <a:t> | </a:t>
            </a:r>
            <a:r>
              <a:rPr lang="en-US" altLang="ko-KR" sz="2400" b="1" dirty="0">
                <a:latin typeface="+mj-ea"/>
                <a:ea typeface="+mj-ea"/>
              </a:rPr>
              <a:t>S3 → Lambda → RDS </a:t>
            </a:r>
            <a:r>
              <a:rPr lang="ko-KR" altLang="en-US" sz="2400" b="1" dirty="0">
                <a:latin typeface="+mj-ea"/>
                <a:ea typeface="+mj-ea"/>
              </a:rPr>
              <a:t>연결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8F041-CF68-D1A5-5784-B90D096BB8F1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8F889-2AD7-F6C6-7918-25B5F78FFCB6}"/>
              </a:ext>
            </a:extLst>
          </p:cNvPr>
          <p:cNvSpPr txBox="1"/>
          <p:nvPr/>
        </p:nvSpPr>
        <p:spPr>
          <a:xfrm>
            <a:off x="6647688" y="3965154"/>
            <a:ext cx="36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pakage.zip </a:t>
            </a:r>
            <a:r>
              <a:rPr lang="ko-KR" altLang="en-US" dirty="0"/>
              <a:t>업로드하여 업데이트</a:t>
            </a:r>
          </a:p>
        </p:txBody>
      </p:sp>
    </p:spTree>
    <p:extLst>
      <p:ext uri="{BB962C8B-B14F-4D97-AF65-F5344CB8AC3E}">
        <p14:creationId xmlns:p14="http://schemas.microsoft.com/office/powerpoint/2010/main" val="1227659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6E8EF-553D-F4EC-C497-2F8E5FE44D53}"/>
              </a:ext>
            </a:extLst>
          </p:cNvPr>
          <p:cNvSpPr txBox="1"/>
          <p:nvPr/>
        </p:nvSpPr>
        <p:spPr>
          <a:xfrm>
            <a:off x="3628230" y="2399709"/>
            <a:ext cx="3262313" cy="7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C76816-8963-A6BC-51D8-F774EF67E384}"/>
              </a:ext>
            </a:extLst>
          </p:cNvPr>
          <p:cNvSpPr txBox="1"/>
          <p:nvPr/>
        </p:nvSpPr>
        <p:spPr>
          <a:xfrm>
            <a:off x="742367" y="1166135"/>
            <a:ext cx="509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엔드포인트</a:t>
            </a:r>
            <a:r>
              <a:rPr lang="ko-KR" altLang="en-US" dirty="0"/>
              <a:t> 생성</a:t>
            </a:r>
            <a:r>
              <a:rPr lang="en-US" altLang="ko-KR" dirty="0"/>
              <a:t>(S3, Secrets Manager)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746E2-F640-11C6-9C2D-07EC2E11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04" y="1587433"/>
            <a:ext cx="9839325" cy="674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8A7774-01D7-2BC4-968F-5E4AB6147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04" y="2723498"/>
            <a:ext cx="9839325" cy="1809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4401BE-986D-C523-A989-5F91948BA138}"/>
              </a:ext>
            </a:extLst>
          </p:cNvPr>
          <p:cNvSpPr txBox="1"/>
          <p:nvPr/>
        </p:nvSpPr>
        <p:spPr>
          <a:xfrm>
            <a:off x="742367" y="2343078"/>
            <a:ext cx="509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S3 </a:t>
            </a:r>
            <a:r>
              <a:rPr lang="ko-KR" altLang="en-US" dirty="0"/>
              <a:t>게이트웨이 </a:t>
            </a:r>
            <a:r>
              <a:rPr lang="ko-KR" altLang="en-US" dirty="0" err="1"/>
              <a:t>엔드포인트</a:t>
            </a:r>
            <a:r>
              <a:rPr lang="ko-KR" altLang="en-US" dirty="0"/>
              <a:t> 라우팅 연결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DC148D-7201-9AF8-1ECC-F84AB0DC60DF}"/>
              </a:ext>
            </a:extLst>
          </p:cNvPr>
          <p:cNvSpPr txBox="1"/>
          <p:nvPr/>
        </p:nvSpPr>
        <p:spPr>
          <a:xfrm>
            <a:off x="742367" y="4613844"/>
            <a:ext cx="651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Secrets Manager </a:t>
            </a:r>
            <a:r>
              <a:rPr lang="ko-KR" altLang="en-US" dirty="0"/>
              <a:t>인터페이스 </a:t>
            </a:r>
            <a:r>
              <a:rPr lang="ko-KR" altLang="en-US" dirty="0" err="1"/>
              <a:t>엔드포인트</a:t>
            </a:r>
            <a:r>
              <a:rPr lang="ko-KR" altLang="en-US" dirty="0"/>
              <a:t> </a:t>
            </a:r>
            <a:r>
              <a:rPr lang="ko-KR" altLang="en-US" dirty="0" err="1"/>
              <a:t>서브넷</a:t>
            </a:r>
            <a:r>
              <a:rPr lang="ko-KR" altLang="en-US" dirty="0"/>
              <a:t> 연결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484EA6-F203-A08B-3BFA-BAB7D7291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804" y="4978756"/>
            <a:ext cx="5610226" cy="1606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644F5-6A3D-8C23-25B5-4F844E32A430}"/>
              </a:ext>
            </a:extLst>
          </p:cNvPr>
          <p:cNvSpPr txBox="1"/>
          <p:nvPr/>
        </p:nvSpPr>
        <p:spPr>
          <a:xfrm flipH="1">
            <a:off x="714374" y="378489"/>
            <a:ext cx="1113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RDS </a:t>
            </a:r>
            <a:r>
              <a:rPr lang="ko-KR" altLang="en-US" sz="2800" b="1" dirty="0"/>
              <a:t>연결</a:t>
            </a:r>
            <a:r>
              <a:rPr lang="en-US" altLang="ko-KR" sz="2800" b="1" dirty="0"/>
              <a:t> | </a:t>
            </a:r>
            <a:r>
              <a:rPr lang="en-US" altLang="ko-KR" sz="2400" b="1" dirty="0">
                <a:latin typeface="+mj-ea"/>
                <a:ea typeface="+mj-ea"/>
              </a:rPr>
              <a:t>S3 → Lambda → RDS </a:t>
            </a:r>
            <a:r>
              <a:rPr lang="ko-KR" altLang="en-US" sz="2400" b="1" dirty="0">
                <a:latin typeface="+mj-ea"/>
                <a:ea typeface="+mj-ea"/>
              </a:rPr>
              <a:t>연결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10B1A-64B9-F274-9A53-8EE96BA7B4C7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28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C76816-8963-A6BC-51D8-F774EF67E384}"/>
              </a:ext>
            </a:extLst>
          </p:cNvPr>
          <p:cNvSpPr txBox="1"/>
          <p:nvPr/>
        </p:nvSpPr>
        <p:spPr>
          <a:xfrm>
            <a:off x="742367" y="1166135"/>
            <a:ext cx="509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코드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CC439-E194-E01A-47B4-690691F96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3" y="1660558"/>
            <a:ext cx="5358649" cy="1558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425E27-A5A0-1DB3-C3DF-C418BC97E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4" y="3345677"/>
            <a:ext cx="5383553" cy="2552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908CC2-6B92-A265-9372-1780FD48EAED}"/>
              </a:ext>
            </a:extLst>
          </p:cNvPr>
          <p:cNvSpPr txBox="1"/>
          <p:nvPr/>
        </p:nvSpPr>
        <p:spPr>
          <a:xfrm>
            <a:off x="6504992" y="1180824"/>
            <a:ext cx="509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구현</a:t>
            </a:r>
            <a:endParaRPr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A64126-331D-F06D-0309-F444837169EF}"/>
              </a:ext>
            </a:extLst>
          </p:cNvPr>
          <p:cNvSpPr/>
          <p:nvPr/>
        </p:nvSpPr>
        <p:spPr>
          <a:xfrm>
            <a:off x="6662593" y="1660558"/>
            <a:ext cx="5220000" cy="408587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C4F58D-450D-5F8F-2D81-27237F0D0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368" y="2051463"/>
            <a:ext cx="3324225" cy="161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E295E-78EF-5ECE-0430-4CA12D5E2E88}"/>
              </a:ext>
            </a:extLst>
          </p:cNvPr>
          <p:cNvSpPr txBox="1"/>
          <p:nvPr/>
        </p:nvSpPr>
        <p:spPr>
          <a:xfrm flipH="1">
            <a:off x="714374" y="378489"/>
            <a:ext cx="1113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RDS </a:t>
            </a:r>
            <a:r>
              <a:rPr lang="ko-KR" altLang="en-US" sz="2800" b="1" dirty="0"/>
              <a:t>연결</a:t>
            </a:r>
            <a:r>
              <a:rPr lang="en-US" altLang="ko-KR" sz="2800" b="1" dirty="0"/>
              <a:t> | </a:t>
            </a:r>
            <a:r>
              <a:rPr lang="en-US" altLang="ko-KR" sz="2400" b="1" dirty="0">
                <a:latin typeface="+mj-ea"/>
                <a:ea typeface="+mj-ea"/>
              </a:rPr>
              <a:t>S3 → Lambda → RDS </a:t>
            </a:r>
            <a:r>
              <a:rPr lang="ko-KR" altLang="en-US" sz="2400" b="1" dirty="0">
                <a:latin typeface="+mj-ea"/>
                <a:ea typeface="+mj-ea"/>
              </a:rPr>
              <a:t>연결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7624-831B-10D9-A1CF-AC31F4420269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76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1B330-DBF0-C56E-FA5B-DBC5B5AF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12" y="2619942"/>
            <a:ext cx="12192000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+mj-ea"/>
              </a:rPr>
              <a:t>Azure </a:t>
            </a:r>
            <a:br>
              <a:rPr lang="en-US" altLang="ko-KR" sz="5400" b="1" dirty="0">
                <a:latin typeface="+mj-ea"/>
              </a:rPr>
            </a:br>
            <a:r>
              <a:rPr lang="ko-KR" altLang="en-US" sz="5400" b="1" dirty="0">
                <a:latin typeface="+mj-ea"/>
              </a:rPr>
              <a:t>멀티 클라우드 구현</a:t>
            </a:r>
            <a:endParaRPr lang="ko-KR" altLang="en-US" sz="6600" b="1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CD1709-43C7-59DC-EE02-2C682739359E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110CF4B6-7486-7A70-7115-B5142AB569C7}"/>
              </a:ext>
            </a:extLst>
          </p:cNvPr>
          <p:cNvSpPr>
            <a:spLocks noChangeAspect="1"/>
          </p:cNvSpPr>
          <p:nvPr/>
        </p:nvSpPr>
        <p:spPr>
          <a:xfrm rot="5400000">
            <a:off x="1116529" y="1639921"/>
            <a:ext cx="2476368" cy="2134800"/>
          </a:xfrm>
          <a:prstGeom prst="hexagon">
            <a:avLst/>
          </a:prstGeom>
          <a:blipFill dpi="0" rotWithShape="0">
            <a:blip r:embed="rId3"/>
            <a:srcRect/>
            <a:stretch>
              <a:fillRect l="-2000" t="-8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0A758-A5F3-6BDF-7518-E56F6CF0A57F}"/>
              </a:ext>
            </a:extLst>
          </p:cNvPr>
          <p:cNvSpPr txBox="1"/>
          <p:nvPr/>
        </p:nvSpPr>
        <p:spPr>
          <a:xfrm>
            <a:off x="1405723" y="390914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신성아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202A40-F14C-1DA7-CD48-CD0D6A3D21D2}"/>
              </a:ext>
            </a:extLst>
          </p:cNvPr>
          <p:cNvSpPr/>
          <p:nvPr/>
        </p:nvSpPr>
        <p:spPr>
          <a:xfrm>
            <a:off x="4710894" y="1469137"/>
            <a:ext cx="5587801" cy="289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~~</a:t>
            </a:r>
            <a:r>
              <a:rPr lang="ko-KR" altLang="en-US" sz="2800" dirty="0"/>
              <a:t>를 담당한 </a:t>
            </a:r>
            <a:endParaRPr lang="en-US" altLang="ko-KR" sz="2800" dirty="0"/>
          </a:p>
          <a:p>
            <a:pPr algn="ctr"/>
            <a:r>
              <a:rPr lang="en-US" altLang="ko-KR" sz="2800" dirty="0"/>
              <a:t>-&gt; ~~</a:t>
            </a:r>
            <a:r>
              <a:rPr lang="ko-KR" altLang="en-US" sz="2800" dirty="0"/>
              <a:t>에 대해서 발표할</a:t>
            </a:r>
            <a:endParaRPr lang="en-US" altLang="ko-KR" sz="2800" dirty="0"/>
          </a:p>
          <a:p>
            <a:pPr algn="ctr"/>
            <a:r>
              <a:rPr lang="ko-KR" altLang="en-US" sz="2800" dirty="0"/>
              <a:t>속도가 빠르다</a:t>
            </a:r>
            <a:r>
              <a:rPr lang="en-US" altLang="ko-KR" sz="2800" dirty="0"/>
              <a:t>.</a:t>
            </a:r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/>
              <a:t>대본 숙지 必</a:t>
            </a:r>
            <a:r>
              <a:rPr lang="en-US" altLang="ko-KR" sz="2800" dirty="0"/>
              <a:t>, </a:t>
            </a:r>
            <a:r>
              <a:rPr lang="ko-KR" altLang="en-US" sz="2800" dirty="0"/>
              <a:t>봐도 좋으나</a:t>
            </a:r>
            <a:endParaRPr lang="en-US" altLang="ko-KR" sz="2800" dirty="0"/>
          </a:p>
          <a:p>
            <a:pPr algn="ctr"/>
            <a:r>
              <a:rPr lang="ko-KR" altLang="en-US" sz="2800" dirty="0"/>
              <a:t>꽤나 의지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743885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AC891E-3F9D-AB11-9375-BE6581C5A247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VPN </a:t>
            </a:r>
            <a:r>
              <a:rPr lang="ko-KR" altLang="en-US" sz="2800" b="1" dirty="0">
                <a:latin typeface="+mj-ea"/>
                <a:ea typeface="+mj-ea"/>
              </a:rPr>
              <a:t>연결 </a:t>
            </a:r>
            <a:r>
              <a:rPr lang="en-US" altLang="ko-KR" sz="2800" b="1" dirty="0"/>
              <a:t>| </a:t>
            </a:r>
            <a:r>
              <a:rPr lang="en-US" altLang="ko-KR" sz="2000" b="1" dirty="0">
                <a:solidFill>
                  <a:srgbClr val="00B0F0"/>
                </a:solidFill>
                <a:latin typeface="+mj-ea"/>
                <a:ea typeface="+mj-ea"/>
              </a:rPr>
              <a:t>Azure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i="0" dirty="0">
                <a:effectLst/>
                <a:latin typeface="+mj-ea"/>
                <a:ea typeface="+mj-ea"/>
              </a:rPr>
              <a:t>Resource Group</a:t>
            </a:r>
            <a:r>
              <a:rPr lang="en-US" altLang="ko-KR" sz="2000" b="1" dirty="0">
                <a:latin typeface="+mj-ea"/>
                <a:ea typeface="+mj-ea"/>
              </a:rPr>
              <a:t>, V-net, </a:t>
            </a:r>
            <a:r>
              <a:rPr lang="en-US" altLang="ko-KR" sz="2000" b="1" i="0" dirty="0">
                <a:effectLst/>
                <a:latin typeface="+mj-ea"/>
                <a:ea typeface="+mj-ea"/>
              </a:rPr>
              <a:t>Virtual Network Gateway </a:t>
            </a:r>
            <a:r>
              <a:rPr lang="ko-KR" altLang="en-US" sz="2000" b="1" i="0" dirty="0">
                <a:effectLst/>
                <a:latin typeface="+mj-ea"/>
                <a:ea typeface="+mj-ea"/>
              </a:rPr>
              <a:t>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7" y="1142198"/>
            <a:ext cx="5465218" cy="1627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20" y="1142198"/>
            <a:ext cx="5257800" cy="2550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7" y="2779098"/>
            <a:ext cx="5449176" cy="1659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17" y="4438623"/>
            <a:ext cx="5465217" cy="2068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219" y="3465744"/>
            <a:ext cx="5260489" cy="2934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550AA-5775-469E-46B6-A1D964549101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D453B-5C0A-5D9E-13B2-69020775D614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275" y="2168607"/>
            <a:ext cx="6083300" cy="291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1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4E5143A-0CA8-3D88-09D6-42867A35B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711347"/>
              </p:ext>
            </p:extLst>
          </p:nvPr>
        </p:nvGraphicFramePr>
        <p:xfrm>
          <a:off x="838199" y="1951237"/>
          <a:ext cx="10515601" cy="411036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635492">
                  <a:extLst>
                    <a:ext uri="{9D8B030D-6E8A-4147-A177-3AD203B41FA5}">
                      <a16:colId xmlns:a16="http://schemas.microsoft.com/office/drawing/2014/main" val="1570672204"/>
                    </a:ext>
                  </a:extLst>
                </a:gridCol>
                <a:gridCol w="1873189">
                  <a:extLst>
                    <a:ext uri="{9D8B030D-6E8A-4147-A177-3AD203B41FA5}">
                      <a16:colId xmlns:a16="http://schemas.microsoft.com/office/drawing/2014/main" val="3247069601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2551219510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563159862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3523922280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3512598185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908123414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2227406906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3888915364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3319623689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3951016836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2164270067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718523570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3184007117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592104593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967318828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3620123587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298756657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119320234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2194995959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1185536366"/>
                    </a:ext>
                  </a:extLst>
                </a:gridCol>
                <a:gridCol w="400346">
                  <a:extLst>
                    <a:ext uri="{9D8B030D-6E8A-4147-A177-3AD203B41FA5}">
                      <a16:colId xmlns:a16="http://schemas.microsoft.com/office/drawing/2014/main" val="2461301876"/>
                    </a:ext>
                  </a:extLst>
                </a:gridCol>
              </a:tblGrid>
              <a:tr h="513795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24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Task Name</a:t>
                      </a:r>
                      <a:endParaRPr lang="ko-KR" altLang="en-US" sz="2400" b="1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u="none" strike="noStrike" baseline="0" dirty="0">
                          <a:effectLst/>
                          <a:latin typeface="+mj-ea"/>
                          <a:ea typeface="+mj-ea"/>
                        </a:rPr>
                        <a:t>12/4 ~ 12/8(1</a:t>
                      </a:r>
                      <a:r>
                        <a:rPr lang="ko-KR" altLang="en-US" sz="1400" b="1" u="none" strike="noStrike" baseline="0" dirty="0">
                          <a:effectLst/>
                          <a:latin typeface="+mj-ea"/>
                          <a:ea typeface="+mj-ea"/>
                        </a:rPr>
                        <a:t>주차</a:t>
                      </a:r>
                      <a:r>
                        <a:rPr lang="en-US" altLang="ko-KR" sz="1400" b="1" u="none" strike="noStrike" baseline="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rgbClr val="2EB0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u="none" strike="noStrike" baseline="0" dirty="0">
                          <a:effectLst/>
                          <a:latin typeface="+mj-ea"/>
                          <a:ea typeface="+mj-ea"/>
                        </a:rPr>
                        <a:t>12/11 ~ 12/12(2</a:t>
                      </a:r>
                      <a:r>
                        <a:rPr lang="ko-KR" altLang="en-US" sz="1400" b="1" u="none" strike="noStrike" baseline="0" dirty="0">
                          <a:effectLst/>
                          <a:latin typeface="+mj-ea"/>
                          <a:ea typeface="+mj-ea"/>
                        </a:rPr>
                        <a:t>주차</a:t>
                      </a:r>
                      <a:r>
                        <a:rPr lang="en-US" altLang="ko-KR" sz="1400" b="1" u="none" strike="noStrike" baseline="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rgbClr val="2EB0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u="none" strike="noStrike" baseline="0" dirty="0">
                          <a:effectLst/>
                          <a:latin typeface="+mj-ea"/>
                          <a:ea typeface="+mj-ea"/>
                        </a:rPr>
                        <a:t>12/18 ~ 12/22(3</a:t>
                      </a:r>
                      <a:r>
                        <a:rPr lang="ko-KR" altLang="en-US" sz="1400" b="1" u="none" strike="noStrike" baseline="0" dirty="0">
                          <a:effectLst/>
                          <a:latin typeface="+mj-ea"/>
                          <a:ea typeface="+mj-ea"/>
                        </a:rPr>
                        <a:t>주차</a:t>
                      </a:r>
                      <a:r>
                        <a:rPr lang="en-US" altLang="ko-KR" sz="1400" b="1" u="none" strike="noStrike" baseline="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rgbClr val="2EB0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u="none" strike="noStrike" baseline="0" dirty="0">
                          <a:effectLst/>
                          <a:latin typeface="+mj-ea"/>
                          <a:ea typeface="+mj-ea"/>
                        </a:rPr>
                        <a:t>12/25 ~ 12/29(4</a:t>
                      </a:r>
                      <a:r>
                        <a:rPr lang="ko-KR" altLang="en-US" sz="1400" b="1" u="none" strike="noStrike" baseline="0" dirty="0">
                          <a:effectLst/>
                          <a:latin typeface="+mj-ea"/>
                          <a:ea typeface="+mj-ea"/>
                        </a:rPr>
                        <a:t>주차</a:t>
                      </a:r>
                      <a:r>
                        <a:rPr lang="en-US" altLang="ko-KR" sz="1400" b="1" u="none" strike="noStrike" baseline="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ko-KR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rgbClr val="2EB0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37620"/>
                  </a:ext>
                </a:extLst>
              </a:tr>
              <a:tr h="5137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6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8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12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14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15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18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19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22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25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26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27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28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</a:rPr>
                        <a:t>29</a:t>
                      </a:r>
                      <a:endParaRPr lang="ko-KR" altLang="en-US" sz="1400" b="0" i="0" u="none" strike="noStrike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76846"/>
                  </a:ext>
                </a:extLst>
              </a:tr>
              <a:tr h="51379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baseline="0" dirty="0">
                          <a:effectLst/>
                          <a:latin typeface="+mj-ea"/>
                          <a:ea typeface="+mj-ea"/>
                        </a:rPr>
                        <a:t>계획</a:t>
                      </a:r>
                      <a:endParaRPr lang="ko-KR" alt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u="none" strike="noStrike" baseline="0" dirty="0">
                          <a:effectLst/>
                          <a:latin typeface="+mj-ea"/>
                          <a:ea typeface="+mj-ea"/>
                        </a:rPr>
                        <a:t>프로젝트 구상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extLst>
                  <a:ext uri="{0D108BD9-81ED-4DB2-BD59-A6C34878D82A}">
                    <a16:rowId xmlns:a16="http://schemas.microsoft.com/office/drawing/2014/main" val="2156313599"/>
                  </a:ext>
                </a:extLst>
              </a:tr>
              <a:tr h="51379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baseline="0" dirty="0">
                          <a:effectLst/>
                          <a:latin typeface="+mj-ea"/>
                          <a:ea typeface="+mj-ea"/>
                        </a:rPr>
                        <a:t>설계</a:t>
                      </a:r>
                      <a:endParaRPr lang="ko-KR" alt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u="none" strike="noStrike" baseline="0" dirty="0" err="1">
                          <a:effectLst/>
                          <a:latin typeface="+mj-ea"/>
                          <a:ea typeface="+mj-ea"/>
                        </a:rPr>
                        <a:t>아키텍쳐</a:t>
                      </a:r>
                      <a:r>
                        <a:rPr lang="ko-KR" altLang="en-US" sz="1400" b="0" u="none" strike="noStrike" baseline="0" dirty="0">
                          <a:effectLst/>
                          <a:latin typeface="+mj-ea"/>
                          <a:ea typeface="+mj-ea"/>
                        </a:rPr>
                        <a:t> 설계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13900"/>
                  </a:ext>
                </a:extLst>
              </a:tr>
              <a:tr h="5137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IaC</a:t>
                      </a:r>
                      <a:endParaRPr lang="ko-KR" altLang="en-US" sz="1400" b="1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baseline="0" dirty="0">
                          <a:effectLst/>
                          <a:latin typeface="+mj-ea"/>
                          <a:ea typeface="+mj-ea"/>
                        </a:rPr>
                        <a:t>Terraform </a:t>
                      </a:r>
                      <a:r>
                        <a:rPr lang="ko-KR" altLang="en-US" sz="1400" b="0" u="none" strike="noStrike" baseline="0" dirty="0">
                          <a:effectLst/>
                          <a:latin typeface="+mj-ea"/>
                          <a:ea typeface="+mj-ea"/>
                        </a:rPr>
                        <a:t>인프라 구현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extLst>
                  <a:ext uri="{0D108BD9-81ED-4DB2-BD59-A6C34878D82A}">
                    <a16:rowId xmlns:a16="http://schemas.microsoft.com/office/drawing/2014/main" val="2242641601"/>
                  </a:ext>
                </a:extLst>
              </a:tr>
              <a:tr h="51379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baseline="0" dirty="0">
                          <a:effectLst/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baseline="0" dirty="0">
                          <a:solidFill>
                            <a:srgbClr val="FFC000"/>
                          </a:solidFill>
                          <a:effectLst/>
                          <a:latin typeface="+mj-ea"/>
                          <a:ea typeface="+mj-ea"/>
                        </a:rPr>
                        <a:t>AWS</a:t>
                      </a:r>
                      <a:r>
                        <a:rPr lang="en-US" sz="1400" b="0" u="none" strike="noStrike" baseline="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u="none" strike="noStrike" baseline="0" dirty="0"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400" b="1" u="none" strike="noStrike" baseline="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Azure</a:t>
                      </a:r>
                      <a:r>
                        <a:rPr lang="en-US" altLang="ko-KR" sz="1400" b="0" u="none" strike="noStrike" baseline="0" dirty="0">
                          <a:effectLst/>
                          <a:latin typeface="+mj-ea"/>
                          <a:ea typeface="+mj-ea"/>
                        </a:rPr>
                        <a:t/>
                      </a:r>
                      <a:br>
                        <a:rPr lang="en-US" altLang="ko-KR" sz="1400" b="0" u="none" strike="noStrike" baseline="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1400" b="0" u="none" strike="noStrike" baseline="0" dirty="0">
                          <a:effectLst/>
                          <a:latin typeface="+mj-ea"/>
                          <a:ea typeface="+mj-ea"/>
                        </a:rPr>
                        <a:t>서비스 구현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516107"/>
                  </a:ext>
                </a:extLst>
              </a:tr>
              <a:tr h="51379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baseline="0" dirty="0">
                          <a:effectLst/>
                          <a:latin typeface="+mj-ea"/>
                          <a:ea typeface="+mj-ea"/>
                        </a:rPr>
                        <a:t>테스트</a:t>
                      </a:r>
                      <a:endParaRPr lang="ko-KR" alt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u="none" strike="noStrike" baseline="0" dirty="0">
                          <a:effectLst/>
                          <a:latin typeface="+mj-ea"/>
                          <a:ea typeface="+mj-ea"/>
                        </a:rPr>
                        <a:t>전체 구현 테스트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/>
                </a:tc>
                <a:extLst>
                  <a:ext uri="{0D108BD9-81ED-4DB2-BD59-A6C34878D82A}">
                    <a16:rowId xmlns:a16="http://schemas.microsoft.com/office/drawing/2014/main" val="2490983983"/>
                  </a:ext>
                </a:extLst>
              </a:tr>
              <a:tr h="51379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baseline="0" dirty="0">
                          <a:effectLst/>
                          <a:latin typeface="+mj-ea"/>
                          <a:ea typeface="+mj-ea"/>
                        </a:rPr>
                        <a:t>제작</a:t>
                      </a:r>
                      <a:endParaRPr lang="ko-KR" alt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baseline="0" dirty="0">
                          <a:effectLst/>
                          <a:latin typeface="+mj-ea"/>
                          <a:ea typeface="+mj-ea"/>
                        </a:rPr>
                        <a:t>PPT </a:t>
                      </a:r>
                      <a:r>
                        <a:rPr lang="ko-KR" altLang="en-US" sz="1400" b="0" u="none" strike="noStrike" baseline="0" dirty="0">
                          <a:effectLst/>
                          <a:latin typeface="+mj-ea"/>
                          <a:ea typeface="+mj-ea"/>
                        </a:rPr>
                        <a:t>및 발표준비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baseline="0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6244" marR="6244" marT="624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173948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AD98A88-8617-9498-A0DD-16DDE6C64FBF}"/>
              </a:ext>
            </a:extLst>
          </p:cNvPr>
          <p:cNvSpPr/>
          <p:nvPr/>
        </p:nvSpPr>
        <p:spPr>
          <a:xfrm>
            <a:off x="3372153" y="3105334"/>
            <a:ext cx="1997522" cy="217142"/>
          </a:xfrm>
          <a:prstGeom prst="rightArrow">
            <a:avLst/>
          </a:prstGeom>
          <a:gradFill>
            <a:gsLst>
              <a:gs pos="0">
                <a:srgbClr val="0D4289"/>
              </a:gs>
              <a:gs pos="100000">
                <a:srgbClr val="2EB0BD"/>
              </a:gs>
            </a:gsLst>
            <a:lin ang="2700000" scaled="1"/>
          </a:gra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1605048-FA09-8D75-6988-92DDF1A12CED}"/>
              </a:ext>
            </a:extLst>
          </p:cNvPr>
          <p:cNvSpPr/>
          <p:nvPr/>
        </p:nvSpPr>
        <p:spPr>
          <a:xfrm>
            <a:off x="6557039" y="4697735"/>
            <a:ext cx="3995881" cy="216000"/>
          </a:xfrm>
          <a:prstGeom prst="rightArrow">
            <a:avLst/>
          </a:prstGeom>
          <a:gradFill>
            <a:gsLst>
              <a:gs pos="0">
                <a:srgbClr val="0D4289"/>
              </a:gs>
              <a:gs pos="100000">
                <a:srgbClr val="2EB0BD"/>
              </a:gs>
            </a:gsLst>
            <a:lin ang="2700000" scaled="1"/>
          </a:gra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D7A8DA5-68EA-56B0-C3EA-075888B99000}"/>
              </a:ext>
            </a:extLst>
          </p:cNvPr>
          <p:cNvSpPr/>
          <p:nvPr/>
        </p:nvSpPr>
        <p:spPr>
          <a:xfrm>
            <a:off x="6557040" y="4175276"/>
            <a:ext cx="1597913" cy="216000"/>
          </a:xfrm>
          <a:prstGeom prst="rightArrow">
            <a:avLst/>
          </a:prstGeom>
          <a:gradFill>
            <a:gsLst>
              <a:gs pos="0">
                <a:srgbClr val="0D4289"/>
              </a:gs>
              <a:gs pos="100000">
                <a:srgbClr val="2EB0BD"/>
              </a:gs>
            </a:gsLst>
            <a:lin ang="2700000" scaled="1"/>
          </a:gra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A649C58-3D73-9E65-3694-E9F1262D3D63}"/>
              </a:ext>
            </a:extLst>
          </p:cNvPr>
          <p:cNvSpPr/>
          <p:nvPr/>
        </p:nvSpPr>
        <p:spPr>
          <a:xfrm>
            <a:off x="10169308" y="5195473"/>
            <a:ext cx="742766" cy="216000"/>
          </a:xfrm>
          <a:prstGeom prst="rightArrow">
            <a:avLst/>
          </a:prstGeom>
          <a:gradFill>
            <a:gsLst>
              <a:gs pos="0">
                <a:srgbClr val="0D4289"/>
              </a:gs>
              <a:gs pos="100000">
                <a:srgbClr val="2EB0BD"/>
              </a:gs>
            </a:gsLst>
            <a:lin ang="2700000" scaled="1"/>
          </a:gra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CC38E76-64AF-C285-8A4C-12B75DCE111D}"/>
              </a:ext>
            </a:extLst>
          </p:cNvPr>
          <p:cNvSpPr/>
          <p:nvPr/>
        </p:nvSpPr>
        <p:spPr>
          <a:xfrm>
            <a:off x="10543590" y="5693212"/>
            <a:ext cx="736968" cy="204151"/>
          </a:xfrm>
          <a:prstGeom prst="rightArrow">
            <a:avLst/>
          </a:prstGeom>
          <a:gradFill>
            <a:gsLst>
              <a:gs pos="0">
                <a:srgbClr val="0D4289"/>
              </a:gs>
              <a:gs pos="100000">
                <a:srgbClr val="2EB0BD"/>
              </a:gs>
            </a:gsLst>
            <a:lin ang="2700000" scaled="1"/>
          </a:gra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8117363-BF45-E5A5-6C6F-25F72F2B02E0}"/>
              </a:ext>
            </a:extLst>
          </p:cNvPr>
          <p:cNvSpPr/>
          <p:nvPr/>
        </p:nvSpPr>
        <p:spPr>
          <a:xfrm>
            <a:off x="5360344" y="3652817"/>
            <a:ext cx="2393393" cy="216000"/>
          </a:xfrm>
          <a:prstGeom prst="rightArrow">
            <a:avLst/>
          </a:prstGeom>
          <a:gradFill>
            <a:gsLst>
              <a:gs pos="0">
                <a:srgbClr val="0D4289"/>
              </a:gs>
              <a:gs pos="100000">
                <a:srgbClr val="2EB0BD"/>
              </a:gs>
            </a:gsLst>
            <a:lin ang="2700000" scaled="1"/>
          </a:gra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2154B6-C359-EE33-6E53-9A0F48BDC39A}"/>
              </a:ext>
            </a:extLst>
          </p:cNvPr>
          <p:cNvGrpSpPr/>
          <p:nvPr/>
        </p:nvGrpSpPr>
        <p:grpSpPr>
          <a:xfrm>
            <a:off x="0" y="0"/>
            <a:ext cx="12192000" cy="1291703"/>
            <a:chOff x="0" y="0"/>
            <a:chExt cx="12192000" cy="1125596"/>
          </a:xfrm>
          <a:gradFill>
            <a:gsLst>
              <a:gs pos="49500">
                <a:srgbClr val="1D78A3"/>
              </a:gs>
              <a:gs pos="0">
                <a:srgbClr val="0D4289"/>
              </a:gs>
              <a:gs pos="100000">
                <a:srgbClr val="2EB0BD"/>
              </a:gs>
            </a:gsLst>
            <a:lin ang="2700000" scaled="1"/>
          </a:gradFill>
        </p:grpSpPr>
        <p:sp>
          <p:nvSpPr>
            <p:cNvPr id="2" name="사각형: 잘린 한쪽 모서리 1">
              <a:extLst>
                <a:ext uri="{FF2B5EF4-FFF2-40B4-BE49-F238E27FC236}">
                  <a16:creationId xmlns:a16="http://schemas.microsoft.com/office/drawing/2014/main" id="{C8BF3625-A660-A21C-BB28-6F94B14AF827}"/>
                </a:ext>
              </a:extLst>
            </p:cNvPr>
            <p:cNvSpPr/>
            <p:nvPr/>
          </p:nvSpPr>
          <p:spPr>
            <a:xfrm flipV="1">
              <a:off x="0" y="0"/>
              <a:ext cx="6096000" cy="1125596"/>
            </a:xfrm>
            <a:prstGeom prst="snip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079B38D-73B3-CD55-60F0-B537E2EA8116}"/>
                </a:ext>
              </a:extLst>
            </p:cNvPr>
            <p:cNvSpPr/>
            <p:nvPr/>
          </p:nvSpPr>
          <p:spPr>
            <a:xfrm>
              <a:off x="6096000" y="0"/>
              <a:ext cx="6096000" cy="9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5B17B1-5AEF-95DB-8A16-EE633B89E08B}"/>
              </a:ext>
            </a:extLst>
          </p:cNvPr>
          <p:cNvSpPr txBox="1"/>
          <p:nvPr/>
        </p:nvSpPr>
        <p:spPr>
          <a:xfrm>
            <a:off x="357199" y="261130"/>
            <a:ext cx="5381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PROJECT PLANNER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10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2" y="1082722"/>
            <a:ext cx="5418964" cy="4156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78" y="2768811"/>
            <a:ext cx="5580900" cy="1089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78" y="1075803"/>
            <a:ext cx="5580900" cy="1712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73" y="5169785"/>
            <a:ext cx="5418964" cy="108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578" y="3854415"/>
            <a:ext cx="5580900" cy="276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C89D46-76AC-F8B4-0856-3079B35C121D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0E302-23C6-F170-A6E4-33FCAF1FD691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VPN </a:t>
            </a:r>
            <a:r>
              <a:rPr lang="ko-KR" altLang="en-US" sz="2800" b="1" dirty="0">
                <a:latin typeface="+mj-ea"/>
                <a:ea typeface="+mj-ea"/>
              </a:rPr>
              <a:t>연결 </a:t>
            </a:r>
            <a:r>
              <a:rPr lang="en-US" altLang="ko-KR" sz="2800" b="1" dirty="0"/>
              <a:t>|</a:t>
            </a:r>
            <a:r>
              <a:rPr lang="en-US" altLang="ko-KR" sz="2400" b="1" dirty="0"/>
              <a:t> </a:t>
            </a:r>
            <a:r>
              <a:rPr lang="en-US" altLang="ko-KR" sz="2400" b="1" dirty="0">
                <a:solidFill>
                  <a:srgbClr val="FF9900"/>
                </a:solidFill>
              </a:rPr>
              <a:t>AWS</a:t>
            </a:r>
            <a:r>
              <a:rPr lang="en-US" altLang="ko-KR" sz="2400" b="1" dirty="0"/>
              <a:t> </a:t>
            </a:r>
            <a:r>
              <a:rPr lang="en-US" altLang="ko-KR" sz="2400" b="1" i="0" dirty="0">
                <a:effectLst/>
                <a:latin typeface="Söhne"/>
              </a:rPr>
              <a:t>Customer Gateway, Virtual Private Gateway</a:t>
            </a:r>
            <a:r>
              <a:rPr lang="en-US" altLang="ko-KR" sz="2400" b="1" i="0" dirty="0">
                <a:effectLst/>
                <a:latin typeface="+mj-ea"/>
                <a:ea typeface="+mj-ea"/>
              </a:rPr>
              <a:t> </a:t>
            </a:r>
            <a:r>
              <a:rPr lang="ko-KR" altLang="en-US" sz="2400" b="1" i="0" dirty="0">
                <a:effectLst/>
                <a:latin typeface="+mj-ea"/>
                <a:ea typeface="+mj-ea"/>
              </a:rPr>
              <a:t>생성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F5069-E2F7-87E4-E7A8-F000F652A33F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48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8" y="1440481"/>
            <a:ext cx="4606089" cy="4744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90" y="1440481"/>
            <a:ext cx="3671886" cy="26180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96" y="1440481"/>
            <a:ext cx="3686905" cy="26180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590" y="4484886"/>
            <a:ext cx="6731811" cy="170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1ACEB88-5BEB-CB39-1F23-BB62CEC107B4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0AEFE-3231-A335-F76B-3857AAAE3FC9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VPN </a:t>
            </a:r>
            <a:r>
              <a:rPr lang="ko-KR" altLang="en-US" sz="2800" b="1" dirty="0">
                <a:latin typeface="+mj-ea"/>
                <a:ea typeface="+mj-ea"/>
              </a:rPr>
              <a:t>연결 </a:t>
            </a:r>
            <a:r>
              <a:rPr lang="en-US" altLang="ko-KR" sz="2800" b="1" dirty="0">
                <a:latin typeface="+mj-ea"/>
                <a:ea typeface="+mj-ea"/>
              </a:rPr>
              <a:t>|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solidFill>
                  <a:srgbClr val="FF9900"/>
                </a:solidFill>
                <a:latin typeface="+mj-ea"/>
                <a:ea typeface="+mj-ea"/>
              </a:rPr>
              <a:t>AWS</a:t>
            </a:r>
            <a:r>
              <a:rPr lang="en-US" altLang="ko-KR" sz="2400" b="1" dirty="0">
                <a:latin typeface="+mj-ea"/>
                <a:ea typeface="+mj-ea"/>
              </a:rPr>
              <a:t> Site-to-Site VPN </a:t>
            </a:r>
            <a:r>
              <a:rPr lang="ko-KR" altLang="en-US" sz="2400" b="1" i="0" dirty="0">
                <a:effectLst/>
                <a:latin typeface="+mj-ea"/>
                <a:ea typeface="+mj-ea"/>
              </a:rPr>
              <a:t>생성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C890E-E9AC-2482-3003-CED87FE3BCEE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426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7" y="1504110"/>
            <a:ext cx="5275521" cy="4068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499" y="1504110"/>
            <a:ext cx="5910793" cy="1759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739" y="3931620"/>
            <a:ext cx="5874553" cy="1641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5EEAED-CB8A-FB9F-D06A-BB3F2F38630A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6F2FF-B2CD-D011-25F0-5E26A321BDA0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VPN </a:t>
            </a:r>
            <a:r>
              <a:rPr lang="ko-KR" altLang="en-US" sz="2800" b="1" dirty="0">
                <a:latin typeface="+mj-ea"/>
                <a:ea typeface="+mj-ea"/>
              </a:rPr>
              <a:t>연결 </a:t>
            </a:r>
            <a:r>
              <a:rPr lang="en-US" altLang="ko-KR" sz="2800" b="1" dirty="0"/>
              <a:t>| </a:t>
            </a:r>
            <a:r>
              <a:rPr lang="en-US" altLang="ko-KR" sz="2000" b="1" dirty="0">
                <a:solidFill>
                  <a:srgbClr val="00B0F0"/>
                </a:solidFill>
                <a:latin typeface="+mj-ea"/>
                <a:ea typeface="+mj-ea"/>
              </a:rPr>
              <a:t>Azure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Local</a:t>
            </a:r>
            <a:r>
              <a:rPr lang="en-US" altLang="ko-KR" sz="2000" b="1" i="0" dirty="0">
                <a:effectLst/>
                <a:latin typeface="+mj-ea"/>
                <a:ea typeface="+mj-ea"/>
              </a:rPr>
              <a:t> Network Gateway </a:t>
            </a:r>
            <a:r>
              <a:rPr lang="ko-KR" altLang="en-US" sz="2000" b="1" i="0" dirty="0">
                <a:effectLst/>
                <a:latin typeface="+mj-ea"/>
                <a:ea typeface="+mj-ea"/>
              </a:rPr>
              <a:t>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BE0A5-C3A8-AB4F-6647-FBE031520798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57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0" y="1323649"/>
            <a:ext cx="4941100" cy="2725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3" y="1323649"/>
            <a:ext cx="4600075" cy="4656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590" y="4043191"/>
            <a:ext cx="4941100" cy="1937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3B5355D-D694-E7F3-0FAB-9550E3B84BAE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E1F30-8754-BEE9-711A-8BC1431FFEEF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VPN </a:t>
            </a:r>
            <a:r>
              <a:rPr lang="ko-KR" altLang="en-US" sz="2800" b="1" dirty="0">
                <a:latin typeface="+mj-ea"/>
                <a:ea typeface="+mj-ea"/>
              </a:rPr>
              <a:t>연결 </a:t>
            </a:r>
            <a:r>
              <a:rPr lang="en-US" altLang="ko-KR" sz="2800" b="1" dirty="0"/>
              <a:t>| </a:t>
            </a:r>
            <a:r>
              <a:rPr lang="en-US" altLang="ko-KR" sz="2000" b="1" dirty="0">
                <a:solidFill>
                  <a:srgbClr val="00B0F0"/>
                </a:solidFill>
                <a:latin typeface="+mj-ea"/>
                <a:ea typeface="+mj-ea"/>
              </a:rPr>
              <a:t>Azure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Local</a:t>
            </a:r>
            <a:r>
              <a:rPr lang="en-US" altLang="ko-KR" sz="2000" b="1" i="0" dirty="0">
                <a:effectLst/>
                <a:latin typeface="+mj-ea"/>
                <a:ea typeface="+mj-ea"/>
              </a:rPr>
              <a:t> Network Gateway </a:t>
            </a:r>
            <a:r>
              <a:rPr lang="ko-KR" altLang="en-US" sz="2000" b="1" i="0" dirty="0">
                <a:effectLst/>
                <a:latin typeface="+mj-ea"/>
                <a:ea typeface="+mj-ea"/>
              </a:rPr>
              <a:t>연결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22B94-BA7E-77EB-BFD6-3ED95506F5BF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32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22D93A-444F-1B46-F6E6-63440D5BC78B}"/>
              </a:ext>
            </a:extLst>
          </p:cNvPr>
          <p:cNvGrpSpPr/>
          <p:nvPr/>
        </p:nvGrpSpPr>
        <p:grpSpPr>
          <a:xfrm>
            <a:off x="787021" y="2194966"/>
            <a:ext cx="10980291" cy="2468068"/>
            <a:chOff x="705043" y="1367159"/>
            <a:chExt cx="10980291" cy="24680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043" y="1367159"/>
              <a:ext cx="4969043" cy="246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0284" y="1367159"/>
              <a:ext cx="5475050" cy="246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AD835F-D68D-7D14-AFB5-C03A553E3D56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932BB-FE77-650B-94A8-FE9DF5CBD787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VPN </a:t>
            </a:r>
            <a:r>
              <a:rPr lang="ko-KR" altLang="en-US" sz="2800" b="1" dirty="0">
                <a:latin typeface="+mj-ea"/>
                <a:ea typeface="+mj-ea"/>
              </a:rPr>
              <a:t>연결 </a:t>
            </a:r>
            <a:r>
              <a:rPr lang="en-US" altLang="ko-KR" sz="2800" b="1" dirty="0">
                <a:latin typeface="+mj-ea"/>
                <a:ea typeface="+mj-ea"/>
              </a:rPr>
              <a:t>|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solidFill>
                  <a:srgbClr val="FF9900"/>
                </a:solidFill>
                <a:latin typeface="+mj-ea"/>
                <a:ea typeface="+mj-ea"/>
              </a:rPr>
              <a:t>AWS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>
                <a:latin typeface="+mj-ea"/>
                <a:ea typeface="+mj-ea"/>
              </a:rPr>
              <a:t>라우팅 활성화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4AA7E2-52D0-AA53-06DB-7E9395044B54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117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3" y="1095207"/>
            <a:ext cx="5774544" cy="1762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2" y="2850734"/>
            <a:ext cx="5774545" cy="1872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41" y="4738954"/>
            <a:ext cx="5774545" cy="1514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218" y="4331739"/>
            <a:ext cx="5657548" cy="1899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67" y="1095207"/>
            <a:ext cx="3933324" cy="3221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060" y="2163041"/>
            <a:ext cx="4539916" cy="1601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5E53A8-7C8F-9F08-B334-DE09CC05785F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D36155-2729-2D3D-C26F-5745F0A10C19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VPN </a:t>
            </a:r>
            <a:r>
              <a:rPr lang="ko-KR" altLang="en-US" sz="2800" b="1" dirty="0">
                <a:latin typeface="+mj-ea"/>
                <a:ea typeface="+mj-ea"/>
              </a:rPr>
              <a:t>연결 </a:t>
            </a:r>
            <a:r>
              <a:rPr lang="en-US" altLang="ko-KR" sz="2800" b="1" dirty="0"/>
              <a:t>| </a:t>
            </a:r>
            <a:r>
              <a:rPr lang="en-US" altLang="ko-KR" sz="2400" b="1" dirty="0">
                <a:solidFill>
                  <a:srgbClr val="00B0F0"/>
                </a:solidFill>
                <a:latin typeface="+mj-ea"/>
                <a:ea typeface="+mj-ea"/>
              </a:rPr>
              <a:t>Azure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VM, NAT Gateway, Route Table(</a:t>
            </a:r>
            <a:r>
              <a:rPr lang="ko-KR" altLang="en-US" sz="2400" b="1" dirty="0">
                <a:latin typeface="+mj-ea"/>
                <a:ea typeface="+mj-ea"/>
              </a:rPr>
              <a:t>경로 추가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연결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B330C-A871-B768-E123-9C3376D2A29B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61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7366" y="997828"/>
            <a:ext cx="6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ko-KR" dirty="0">
                <a:latin typeface="+mj-ea"/>
                <a:ea typeface="+mj-ea"/>
              </a:rPr>
              <a:t>Web-</a:t>
            </a:r>
            <a:r>
              <a:rPr lang="en-US" altLang="ko-KR" dirty="0" err="1">
                <a:latin typeface="+mj-ea"/>
                <a:ea typeface="+mj-ea"/>
              </a:rPr>
              <a:t>vm</a:t>
            </a:r>
            <a:r>
              <a:rPr lang="ko-KR" altLang="en-US" dirty="0">
                <a:latin typeface="+mj-ea"/>
                <a:ea typeface="+mj-ea"/>
              </a:rPr>
              <a:t>으로 </a:t>
            </a:r>
            <a:r>
              <a:rPr lang="en-US" altLang="ko-KR" dirty="0" err="1">
                <a:latin typeface="+mj-ea"/>
                <a:ea typeface="+mj-ea"/>
              </a:rPr>
              <a:t>ssh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접속 후 </a:t>
            </a:r>
            <a:r>
              <a:rPr lang="en-US" altLang="ko-KR" dirty="0">
                <a:latin typeface="+mj-ea"/>
                <a:ea typeface="+mj-ea"/>
              </a:rPr>
              <a:t>project.zip </a:t>
            </a:r>
            <a:r>
              <a:rPr lang="ko-KR" altLang="en-US" dirty="0">
                <a:latin typeface="+mj-ea"/>
                <a:ea typeface="+mj-ea"/>
              </a:rPr>
              <a:t>파일 다운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67878"/>
            <a:ext cx="5585575" cy="1931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4432"/>
            <a:ext cx="5585575" cy="3220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4" y="1454432"/>
            <a:ext cx="4547616" cy="5144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DB6E9-0C24-832D-5211-34116043E696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52A27-F85A-C4A3-7AC3-F9D2FE4A077F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VPN </a:t>
            </a:r>
            <a:r>
              <a:rPr lang="ko-KR" altLang="en-US" sz="2800" b="1" dirty="0">
                <a:latin typeface="+mj-ea"/>
                <a:ea typeface="+mj-ea"/>
              </a:rPr>
              <a:t>연결 </a:t>
            </a:r>
            <a:r>
              <a:rPr lang="en-US" altLang="ko-KR" sz="2800" b="1" dirty="0"/>
              <a:t>| </a:t>
            </a:r>
            <a:r>
              <a:rPr lang="en-US" altLang="ko-KR" sz="2400" b="1" dirty="0">
                <a:solidFill>
                  <a:srgbClr val="00B0F0"/>
                </a:solidFill>
                <a:latin typeface="+mj-ea"/>
                <a:ea typeface="+mj-ea"/>
              </a:rPr>
              <a:t>Azure</a:t>
            </a:r>
            <a:r>
              <a:rPr lang="ko-KR" altLang="en-US" sz="2400" b="1" dirty="0">
                <a:latin typeface="+mj-ea"/>
                <a:ea typeface="+mj-ea"/>
              </a:rPr>
              <a:t> 웹 서버 설치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8A2484-F56D-46C2-E06D-7C8E43F9635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996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0" y="4134181"/>
            <a:ext cx="4767420" cy="2445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40" y="1418818"/>
            <a:ext cx="3414108" cy="2597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651" y="1373726"/>
            <a:ext cx="5922641" cy="4590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0C2969-B36C-F63C-0B2E-3297479F0FEB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C20FE-FC12-D13C-BF3F-5619353DAFF7}"/>
              </a:ext>
            </a:extLst>
          </p:cNvPr>
          <p:cNvSpPr txBox="1"/>
          <p:nvPr/>
        </p:nvSpPr>
        <p:spPr>
          <a:xfrm>
            <a:off x="742367" y="202685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A6428-1928-368F-8092-81A3EEB5E261}"/>
              </a:ext>
            </a:extLst>
          </p:cNvPr>
          <p:cNvSpPr txBox="1"/>
          <p:nvPr/>
        </p:nvSpPr>
        <p:spPr>
          <a:xfrm flipH="1">
            <a:off x="705043" y="387336"/>
            <a:ext cx="1114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VPN </a:t>
            </a:r>
            <a:r>
              <a:rPr lang="ko-KR" altLang="en-US" sz="2800" b="1" dirty="0">
                <a:latin typeface="+mj-ea"/>
                <a:ea typeface="+mj-ea"/>
              </a:rPr>
              <a:t>연결 </a:t>
            </a:r>
            <a:r>
              <a:rPr lang="en-US" altLang="ko-KR" sz="2800" b="1" dirty="0"/>
              <a:t>| </a:t>
            </a:r>
            <a:r>
              <a:rPr lang="en-US" altLang="ko-KR" sz="2400" b="1" dirty="0">
                <a:solidFill>
                  <a:srgbClr val="00B0F0"/>
                </a:solidFill>
                <a:latin typeface="+mj-ea"/>
                <a:ea typeface="+mj-ea"/>
              </a:rPr>
              <a:t>Azure</a:t>
            </a:r>
            <a:r>
              <a:rPr lang="ko-KR" altLang="en-US" sz="2400" b="1" dirty="0">
                <a:latin typeface="+mj-ea"/>
                <a:ea typeface="+mj-ea"/>
              </a:rPr>
              <a:t> 웹 서버 가동 및 </a:t>
            </a:r>
            <a:r>
              <a:rPr lang="en-US" altLang="ko-KR" sz="2400" b="1" dirty="0">
                <a:latin typeface="+mj-ea"/>
                <a:ea typeface="+mj-ea"/>
              </a:rPr>
              <a:t>Application Gateway </a:t>
            </a:r>
            <a:r>
              <a:rPr lang="ko-KR" altLang="en-US" sz="2400" b="1" dirty="0">
                <a:latin typeface="+mj-ea"/>
                <a:ea typeface="+mj-ea"/>
              </a:rPr>
              <a:t>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8C36DC-3B4D-2096-06AA-80895192A80F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4A013-E21D-5782-7191-B0F142B78FD5}"/>
              </a:ext>
            </a:extLst>
          </p:cNvPr>
          <p:cNvSpPr txBox="1"/>
          <p:nvPr/>
        </p:nvSpPr>
        <p:spPr>
          <a:xfrm>
            <a:off x="472092" y="1004394"/>
            <a:ext cx="316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Application Gateway </a:t>
            </a:r>
            <a:r>
              <a:rPr lang="ko-KR" altLang="en-US" dirty="0"/>
              <a:t>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73089-BBD1-6999-0BA7-F8668E5C9425}"/>
              </a:ext>
            </a:extLst>
          </p:cNvPr>
          <p:cNvSpPr txBox="1"/>
          <p:nvPr/>
        </p:nvSpPr>
        <p:spPr>
          <a:xfrm>
            <a:off x="5926651" y="1004394"/>
            <a:ext cx="556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Application Gateway</a:t>
            </a:r>
            <a:r>
              <a:rPr lang="ko-KR" altLang="en-US" dirty="0"/>
              <a:t>를 통한 웹 사이트 접속 완료</a:t>
            </a:r>
          </a:p>
        </p:txBody>
      </p:sp>
    </p:spTree>
    <p:extLst>
      <p:ext uri="{BB962C8B-B14F-4D97-AF65-F5344CB8AC3E}">
        <p14:creationId xmlns:p14="http://schemas.microsoft.com/office/powerpoint/2010/main" val="3961331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921321-F95A-10BB-C762-C50945C61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5000">
                <a:srgbClr val="145A94"/>
              </a:gs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SOLUTION RESULT</a:t>
            </a:r>
            <a:endParaRPr lang="ko-KR" altLang="en-US" sz="4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9511D-ED56-987B-E6A6-DDBF7C57371F}"/>
              </a:ext>
            </a:extLst>
          </p:cNvPr>
          <p:cNvSpPr txBox="1"/>
          <p:nvPr/>
        </p:nvSpPr>
        <p:spPr>
          <a:xfrm>
            <a:off x="9243920" y="5772477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01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솔루션 결과</a:t>
            </a:r>
            <a:endParaRPr lang="en-US" altLang="ko-KR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02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27039513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7DFEEE-8199-7D20-08C7-684ABBCF2B32}"/>
              </a:ext>
            </a:extLst>
          </p:cNvPr>
          <p:cNvSpPr txBox="1"/>
          <p:nvPr/>
        </p:nvSpPr>
        <p:spPr>
          <a:xfrm>
            <a:off x="6096000" y="456378"/>
            <a:ext cx="5057775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음성데이터 저장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RDS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데이터 입력 완료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4F6313-B1C6-65CD-B31F-1CEAECE1A42A}"/>
              </a:ext>
            </a:extLst>
          </p:cNvPr>
          <p:cNvSpPr txBox="1"/>
          <p:nvPr/>
        </p:nvSpPr>
        <p:spPr>
          <a:xfrm flipH="1">
            <a:off x="1216498" y="714196"/>
            <a:ext cx="412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솔루션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E8EDE8-FF91-17A9-FE4A-587018E5D8F3}"/>
              </a:ext>
            </a:extLst>
          </p:cNvPr>
          <p:cNvSpPr txBox="1"/>
          <p:nvPr/>
        </p:nvSpPr>
        <p:spPr>
          <a:xfrm>
            <a:off x="1327526" y="550493"/>
            <a:ext cx="372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Service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A0B8C9-E49D-6F4B-E827-68E0264D290F}"/>
              </a:ext>
            </a:extLst>
          </p:cNvPr>
          <p:cNvSpPr/>
          <p:nvPr/>
        </p:nvSpPr>
        <p:spPr>
          <a:xfrm>
            <a:off x="6096000" y="2135562"/>
            <a:ext cx="5220000" cy="408587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8CED2-9325-D1B6-DDD5-3B90E68B5EC8}"/>
              </a:ext>
            </a:extLst>
          </p:cNvPr>
          <p:cNvSpPr/>
          <p:nvPr/>
        </p:nvSpPr>
        <p:spPr>
          <a:xfrm>
            <a:off x="660872" y="2135562"/>
            <a:ext cx="5057771" cy="408587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4927BD-8592-C4FD-CDA8-7D70CA365307}"/>
              </a:ext>
            </a:extLst>
          </p:cNvPr>
          <p:cNvCxnSpPr>
            <a:cxnSpLocks/>
          </p:cNvCxnSpPr>
          <p:nvPr/>
        </p:nvCxnSpPr>
        <p:spPr>
          <a:xfrm>
            <a:off x="5718643" y="670115"/>
            <a:ext cx="0" cy="124173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30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EEAEEF-35B6-1725-9150-D5DD721956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5000">
                <a:srgbClr val="145A94"/>
              </a:gs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  <a:endParaRPr lang="ko-KR" altLang="en-US" sz="9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713AA-98B3-2C3D-A80B-AAB3286AE35E}"/>
              </a:ext>
            </a:extLst>
          </p:cNvPr>
          <p:cNvSpPr txBox="1"/>
          <p:nvPr/>
        </p:nvSpPr>
        <p:spPr>
          <a:xfrm>
            <a:off x="8858085" y="5669841"/>
            <a:ext cx="3103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01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사용한 서비스</a:t>
            </a:r>
            <a:endParaRPr lang="en-US" altLang="ko-KR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02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인프라 구성도</a:t>
            </a:r>
          </a:p>
        </p:txBody>
      </p:sp>
    </p:spTree>
    <p:extLst>
      <p:ext uri="{BB962C8B-B14F-4D97-AF65-F5344CB8AC3E}">
        <p14:creationId xmlns:p14="http://schemas.microsoft.com/office/powerpoint/2010/main" val="3050137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4230794-FA97-5525-312D-1E1D4BE0C4A8}"/>
              </a:ext>
            </a:extLst>
          </p:cNvPr>
          <p:cNvSpPr/>
          <p:nvPr/>
        </p:nvSpPr>
        <p:spPr>
          <a:xfrm>
            <a:off x="6288785" y="2135562"/>
            <a:ext cx="5057771" cy="408587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0F0F32-E948-9063-B7D4-CD4CA3B9E20F}"/>
              </a:ext>
            </a:extLst>
          </p:cNvPr>
          <p:cNvSpPr/>
          <p:nvPr/>
        </p:nvSpPr>
        <p:spPr>
          <a:xfrm>
            <a:off x="670203" y="2154640"/>
            <a:ext cx="5057771" cy="408587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DFEEE-8199-7D20-08C7-684ABBCF2B32}"/>
              </a:ext>
            </a:extLst>
          </p:cNvPr>
          <p:cNvSpPr txBox="1"/>
          <p:nvPr/>
        </p:nvSpPr>
        <p:spPr>
          <a:xfrm>
            <a:off x="3096020" y="4180504"/>
            <a:ext cx="505777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rgbClr val="C00000"/>
                </a:solidFill>
                <a:latin typeface="+mj-lt"/>
              </a:rPr>
              <a:t>음성데이터 저장</a:t>
            </a:r>
            <a:endParaRPr lang="en-US" altLang="ko-KR" sz="1600" b="1" dirty="0">
              <a:solidFill>
                <a:srgbClr val="C00000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C00000"/>
                </a:solidFill>
                <a:latin typeface="+mj-lt"/>
              </a:rPr>
              <a:t>RDS </a:t>
            </a:r>
            <a:r>
              <a:rPr lang="ko-KR" altLang="en-US" sz="1600" b="1" dirty="0">
                <a:solidFill>
                  <a:srgbClr val="C00000"/>
                </a:solidFill>
                <a:latin typeface="+mj-lt"/>
              </a:rPr>
              <a:t>데이터 입력완료</a:t>
            </a:r>
            <a:endParaRPr lang="en-US" altLang="ko-KR" sz="16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756EB1-A427-91EA-CF97-1C7C62424903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E7C4B-6A22-7C22-B853-15C453F5FE5D}"/>
              </a:ext>
            </a:extLst>
          </p:cNvPr>
          <p:cNvSpPr txBox="1"/>
          <p:nvPr/>
        </p:nvSpPr>
        <p:spPr>
          <a:xfrm>
            <a:off x="6096000" y="456378"/>
            <a:ext cx="5836919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 ROUTE53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연결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데이터 검색 확인 완료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C4E4B-76BF-3A02-72BB-B9731BCB20D8}"/>
              </a:ext>
            </a:extLst>
          </p:cNvPr>
          <p:cNvSpPr txBox="1"/>
          <p:nvPr/>
        </p:nvSpPr>
        <p:spPr>
          <a:xfrm flipH="1">
            <a:off x="1216498" y="714196"/>
            <a:ext cx="412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솔루션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8DC7D-62CC-232E-6EAC-7D7ACC990BD7}"/>
              </a:ext>
            </a:extLst>
          </p:cNvPr>
          <p:cNvSpPr txBox="1"/>
          <p:nvPr/>
        </p:nvSpPr>
        <p:spPr>
          <a:xfrm>
            <a:off x="1327526" y="550493"/>
            <a:ext cx="372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Service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B117FB-6307-B201-6201-CC5E79448167}"/>
              </a:ext>
            </a:extLst>
          </p:cNvPr>
          <p:cNvCxnSpPr>
            <a:cxnSpLocks/>
          </p:cNvCxnSpPr>
          <p:nvPr/>
        </p:nvCxnSpPr>
        <p:spPr>
          <a:xfrm>
            <a:off x="5718643" y="670115"/>
            <a:ext cx="0" cy="124173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473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98CDC06-D7BF-919C-79D0-38C75EB767CE}"/>
              </a:ext>
            </a:extLst>
          </p:cNvPr>
          <p:cNvSpPr/>
          <p:nvPr/>
        </p:nvSpPr>
        <p:spPr>
          <a:xfrm>
            <a:off x="-1" y="0"/>
            <a:ext cx="4145873" cy="6858000"/>
          </a:xfrm>
          <a:prstGeom prst="rect">
            <a:avLst/>
          </a:prstGeom>
          <a:gradFill flip="none" rotWithShape="1">
            <a:gsLst>
              <a:gs pos="49500">
                <a:srgbClr val="1D78A3"/>
              </a:gs>
              <a:gs pos="0">
                <a:srgbClr val="0D4289"/>
              </a:gs>
              <a:gs pos="100000">
                <a:srgbClr val="2EB0B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88939-43E5-AF40-01DE-B6A2CF94960D}"/>
              </a:ext>
            </a:extLst>
          </p:cNvPr>
          <p:cNvSpPr txBox="1"/>
          <p:nvPr/>
        </p:nvSpPr>
        <p:spPr>
          <a:xfrm>
            <a:off x="4895195" y="1779828"/>
            <a:ext cx="67590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D4289"/>
                </a:solidFill>
                <a:latin typeface="+mn-ea"/>
              </a:rPr>
              <a:t>강태완</a:t>
            </a:r>
            <a:r>
              <a:rPr lang="en-US" altLang="ko-KR" sz="1400" dirty="0">
                <a:solidFill>
                  <a:srgbClr val="0D4289"/>
                </a:solidFill>
                <a:latin typeface="+mn-ea"/>
              </a:rPr>
              <a:t>:</a:t>
            </a:r>
            <a:r>
              <a:rPr lang="en-US" altLang="ko-KR" sz="1400" dirty="0">
                <a:latin typeface="+mn-ea"/>
              </a:rPr>
              <a:t> ‘</a:t>
            </a:r>
            <a:r>
              <a:rPr lang="ko-KR" altLang="en-US" sz="1400" dirty="0">
                <a:latin typeface="+mn-ea"/>
              </a:rPr>
              <a:t>할 수 있을까</a:t>
            </a:r>
            <a:r>
              <a:rPr lang="en-US" altLang="ko-KR" sz="1400" dirty="0">
                <a:latin typeface="+mn-ea"/>
              </a:rPr>
              <a:t>?’</a:t>
            </a:r>
            <a:r>
              <a:rPr lang="ko-KR" altLang="en-US" sz="1400" dirty="0">
                <a:latin typeface="+mn-ea"/>
              </a:rPr>
              <a:t>에서 시작해서 실제 작동하는 워크 플로우를 보면서 보람을 느꼈던 프로젝트였다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서비스 자동화를 구현화 하면서 서비스 사이에 필요한 </a:t>
            </a:r>
            <a:r>
              <a:rPr lang="en-US" altLang="ko-KR" sz="1400" dirty="0">
                <a:latin typeface="+mn-ea"/>
              </a:rPr>
              <a:t>AWS </a:t>
            </a:r>
            <a:r>
              <a:rPr lang="ko-KR" altLang="en-US" sz="1400" dirty="0">
                <a:latin typeface="+mn-ea"/>
              </a:rPr>
              <a:t>네트워크 환경에 대한 이해도가 높아지는 계기가 되었다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D4289"/>
                </a:solidFill>
                <a:latin typeface="+mn-ea"/>
              </a:rPr>
              <a:t>김수영</a:t>
            </a:r>
            <a:r>
              <a:rPr lang="en-US" altLang="ko-KR" sz="1400" dirty="0">
                <a:solidFill>
                  <a:srgbClr val="0D4289"/>
                </a:solidFill>
                <a:latin typeface="+mn-ea"/>
              </a:rPr>
              <a:t>: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개인적으로는 웹서버도 직접 만들고 구현해 본 좋은 경험이었으며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어려운 상황에 직면했을 때 팀과 함께 의사소통 하면서 해결했던 좋은 경험이었다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D4289"/>
                </a:solidFill>
                <a:latin typeface="+mn-ea"/>
              </a:rPr>
              <a:t>신성아</a:t>
            </a:r>
            <a:r>
              <a:rPr lang="en-US" altLang="ko-KR" sz="1400" dirty="0">
                <a:solidFill>
                  <a:srgbClr val="0D4289"/>
                </a:solidFill>
                <a:latin typeface="+mn-ea"/>
              </a:rPr>
              <a:t>: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수업을 듣는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개월 동안 </a:t>
            </a:r>
            <a:r>
              <a:rPr lang="en-US" altLang="ko-KR" sz="1400" dirty="0">
                <a:latin typeface="+mn-ea"/>
              </a:rPr>
              <a:t>AWS</a:t>
            </a:r>
            <a:r>
              <a:rPr lang="ko-KR" altLang="en-US" sz="1400" dirty="0">
                <a:latin typeface="+mn-ea"/>
              </a:rPr>
              <a:t>를 많이 사용해봤지만 </a:t>
            </a:r>
            <a:r>
              <a:rPr lang="en-US" altLang="ko-KR" sz="1400" dirty="0">
                <a:latin typeface="+mn-ea"/>
              </a:rPr>
              <a:t>Azure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주일 정도 배워서 많이 부족하다고 느꼈는데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이번 팀 프로젝트를 통해 </a:t>
            </a:r>
            <a:r>
              <a:rPr lang="en-US" altLang="ko-KR" sz="1400" dirty="0">
                <a:latin typeface="+mn-ea"/>
              </a:rPr>
              <a:t>AWS</a:t>
            </a:r>
            <a:r>
              <a:rPr lang="ko-KR" altLang="en-US" sz="1400" dirty="0">
                <a:latin typeface="+mn-ea"/>
              </a:rPr>
              <a:t>뿐만 아니라 </a:t>
            </a:r>
            <a:r>
              <a:rPr lang="en-US" altLang="ko-KR" sz="1400" dirty="0">
                <a:latin typeface="+mn-ea"/>
              </a:rPr>
              <a:t>Azure</a:t>
            </a:r>
            <a:r>
              <a:rPr lang="ko-KR" altLang="en-US" sz="1400" dirty="0">
                <a:latin typeface="+mn-ea"/>
              </a:rPr>
              <a:t>까지 많이 사용할 수 있는 기회가 주어져서 실력 향상에 도움이 많이 되었습니다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rgbClr val="0D4289"/>
                </a:solidFill>
                <a:latin typeface="+mn-ea"/>
              </a:rPr>
              <a:t>최승범</a:t>
            </a:r>
            <a:r>
              <a:rPr lang="en-US" altLang="ko-KR" sz="1400" dirty="0">
                <a:solidFill>
                  <a:srgbClr val="0D4289"/>
                </a:solidFill>
                <a:latin typeface="+mn-ea"/>
              </a:rPr>
              <a:t>: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프로젝트를 구현하기 위해서 각 리소스 마다 수십 번씩 만들었다 지웠다 한 것 같다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그만큼 실패가 많았다는 거지만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그 횟수만큼 각 리소스에 대해 이해도가 높아졌다고 자부한다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앞으로도 많은 시도를 하면서 계속 꾸준히 성장하고 싶다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D4289"/>
                </a:solidFill>
                <a:latin typeface="+mn-ea"/>
              </a:rPr>
              <a:t>최진영</a:t>
            </a:r>
            <a:r>
              <a:rPr lang="en-US" altLang="ko-KR" sz="1400" dirty="0">
                <a:solidFill>
                  <a:srgbClr val="0D4289"/>
                </a:solidFill>
                <a:latin typeface="+mn-ea"/>
              </a:rPr>
              <a:t>: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좋은 팀원들을 만나서 원활한 의사소통을 하며 위기를 함께 해결해 나가는 방법을 배워서 앞으로 사회생활을 할 때 큰 도움이 될 것 같습니다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또한 웹서버를 구현하고 배포를 해보며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개월간 배웠던 클라우드 환경에 대해서 부족한 점을 채우고 성장할 수 있었던 기회였습니다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1F2D4-46A4-08FF-9943-B782896C5CA8}"/>
              </a:ext>
            </a:extLst>
          </p:cNvPr>
          <p:cNvSpPr txBox="1"/>
          <p:nvPr/>
        </p:nvSpPr>
        <p:spPr>
          <a:xfrm flipH="1">
            <a:off x="4276725" y="773003"/>
            <a:ext cx="4431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후기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F4E2B-C4C3-1CB1-77B3-B33D3BD9B81D}"/>
              </a:ext>
            </a:extLst>
          </p:cNvPr>
          <p:cNvSpPr txBox="1"/>
          <p:nvPr/>
        </p:nvSpPr>
        <p:spPr>
          <a:xfrm>
            <a:off x="4321668" y="616367"/>
            <a:ext cx="3724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래픽 14" descr="계산기, 눈금자, 형광펜, 연필이 있는 그래프 종이">
            <a:extLst>
              <a:ext uri="{FF2B5EF4-FFF2-40B4-BE49-F238E27FC236}">
                <a16:creationId xmlns:a16="http://schemas.microsoft.com/office/drawing/2014/main" id="{21D5F693-4568-8545-F0AF-4203138F98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525" y="904875"/>
            <a:ext cx="50482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3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921321-F95A-10BB-C762-C50945C61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5000">
                <a:srgbClr val="145A94"/>
              </a:gs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차후 프로젝트 계획</a:t>
            </a:r>
            <a:endParaRPr lang="ko-KR" altLang="en-US" sz="3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7712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86234A0-A199-DEB9-32B1-7E4C1E803915}"/>
              </a:ext>
            </a:extLst>
          </p:cNvPr>
          <p:cNvSpPr txBox="1"/>
          <p:nvPr/>
        </p:nvSpPr>
        <p:spPr>
          <a:xfrm>
            <a:off x="768843" y="2282344"/>
            <a:ext cx="10825389" cy="31721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Transcribe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실시간 작업 도입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Secrets Manager</a:t>
            </a:r>
            <a:r>
              <a:rPr lang="ko-KR" altLang="en-US" sz="2000" b="1" dirty="0">
                <a:latin typeface="+mn-ea"/>
              </a:rPr>
              <a:t>를 사용한 </a:t>
            </a:r>
            <a:r>
              <a:rPr lang="ko-KR" altLang="en-US" sz="2000" b="1" dirty="0">
                <a:solidFill>
                  <a:schemeClr val="accent2"/>
                </a:solidFill>
                <a:latin typeface="+mn-ea"/>
              </a:rPr>
              <a:t>보안 강화</a:t>
            </a:r>
            <a:r>
              <a:rPr lang="en-US" altLang="ko-KR" sz="2000" b="1" dirty="0">
                <a:solidFill>
                  <a:schemeClr val="accent2"/>
                </a:solidFill>
                <a:latin typeface="+mn-ea"/>
              </a:rPr>
              <a:t/>
            </a:r>
            <a:br>
              <a:rPr lang="en-US" altLang="ko-KR" sz="2000" b="1" dirty="0">
                <a:solidFill>
                  <a:schemeClr val="accent2"/>
                </a:solidFill>
                <a:latin typeface="+mn-ea"/>
              </a:rPr>
            </a:br>
            <a:r>
              <a:rPr lang="en-US" altLang="ko-KR" sz="1600" b="1" dirty="0">
                <a:latin typeface="+mn-ea"/>
              </a:rPr>
              <a:t>-&gt; </a:t>
            </a:r>
            <a:r>
              <a:rPr lang="ko-KR" altLang="en-US" sz="1600" b="1" dirty="0">
                <a:latin typeface="+mn-ea"/>
              </a:rPr>
              <a:t>주기적 암호 변경</a:t>
            </a:r>
            <a:endParaRPr lang="en-US" altLang="ko-KR" sz="16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SQS</a:t>
            </a:r>
            <a:r>
              <a:rPr lang="ko-KR" altLang="en-US" sz="2000" b="1" dirty="0">
                <a:latin typeface="+mn-ea"/>
              </a:rPr>
              <a:t>를 통해 워크플로우상 </a:t>
            </a:r>
            <a:r>
              <a:rPr lang="ko-KR" altLang="en-US" sz="2000" b="1" dirty="0">
                <a:solidFill>
                  <a:schemeClr val="accent2"/>
                </a:solidFill>
                <a:latin typeface="+mn-ea"/>
              </a:rPr>
              <a:t>데이터 누락 방지</a:t>
            </a:r>
            <a:endParaRPr lang="en-US" altLang="ko-KR" sz="2000" b="1" dirty="0">
              <a:solidFill>
                <a:schemeClr val="accent2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0D4289"/>
                </a:solidFill>
                <a:latin typeface="+mn-ea"/>
              </a:rPr>
              <a:t>SNS</a:t>
            </a:r>
            <a:r>
              <a:rPr lang="ko-KR" altLang="en-US" sz="2000" b="1" dirty="0">
                <a:latin typeface="+mn-ea"/>
              </a:rPr>
              <a:t>를 사용하여 </a:t>
            </a:r>
            <a:r>
              <a:rPr lang="ko-KR" altLang="en-US" sz="2000" b="1" dirty="0">
                <a:solidFill>
                  <a:schemeClr val="accent2"/>
                </a:solidFill>
                <a:latin typeface="+mn-ea"/>
              </a:rPr>
              <a:t>예약 완료 안내 서비스 구성</a:t>
            </a:r>
            <a:endParaRPr lang="en-US" altLang="ko-KR" sz="2000" b="1" dirty="0">
              <a:solidFill>
                <a:schemeClr val="accent2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i="0" dirty="0">
                <a:solidFill>
                  <a:srgbClr val="0D4289"/>
                </a:solidFill>
                <a:effectLst/>
                <a:latin typeface="+mn-ea"/>
                <a:cs typeface="Arial" panose="020B0604020202020204" pitchFamily="34" charset="0"/>
              </a:rPr>
              <a:t>Azure </a:t>
            </a:r>
            <a:r>
              <a:rPr lang="en-US" altLang="ko-KR" sz="2000" b="1" dirty="0">
                <a:solidFill>
                  <a:srgbClr val="0D4289"/>
                </a:solidFill>
                <a:latin typeface="+mn-ea"/>
                <a:cs typeface="Arial" panose="020B0604020202020204" pitchFamily="34" charset="0"/>
              </a:rPr>
              <a:t>V-NET</a:t>
            </a:r>
            <a:r>
              <a:rPr lang="ko-KR" altLang="en-US" sz="2000" b="1" dirty="0">
                <a:solidFill>
                  <a:srgbClr val="0D4289"/>
                </a:solidFill>
                <a:latin typeface="+mn-ea"/>
                <a:cs typeface="Arial" panose="020B0604020202020204" pitchFamily="34" charset="0"/>
              </a:rPr>
              <a:t>에 </a:t>
            </a:r>
            <a:r>
              <a:rPr lang="en-US" altLang="ko-KR" sz="2000" b="1" i="0" dirty="0">
                <a:solidFill>
                  <a:srgbClr val="0D4289"/>
                </a:solidFill>
                <a:effectLst/>
                <a:latin typeface="+mn-ea"/>
                <a:cs typeface="Arial" panose="020B0604020202020204" pitchFamily="34" charset="0"/>
              </a:rPr>
              <a:t>Database</a:t>
            </a:r>
            <a:r>
              <a:rPr lang="ko-KR" altLang="en-US" sz="2000" b="1" i="0" dirty="0">
                <a:solidFill>
                  <a:srgbClr val="0D4289"/>
                </a:solidFill>
                <a:effectLst/>
                <a:latin typeface="+mn-ea"/>
                <a:cs typeface="Arial" panose="020B0604020202020204" pitchFamily="34" charset="0"/>
              </a:rPr>
              <a:t>를</a:t>
            </a:r>
            <a:r>
              <a:rPr lang="en-US" altLang="ko-KR" sz="2000" b="1" i="0" dirty="0">
                <a:solidFill>
                  <a:srgbClr val="0D4289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b="1" i="0" dirty="0">
                <a:solidFill>
                  <a:srgbClr val="0D4289"/>
                </a:solidFill>
                <a:effectLst/>
                <a:latin typeface="+mn-ea"/>
                <a:cs typeface="Arial" panose="020B0604020202020204" pitchFamily="34" charset="0"/>
              </a:rPr>
              <a:t>추가 구성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하여</a:t>
            </a:r>
            <a:r>
              <a:rPr lang="ko-KR" altLang="en-US" sz="2000" b="1" i="0" dirty="0">
                <a:solidFill>
                  <a:srgbClr val="0D4289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b="1" i="0" dirty="0">
                <a:solidFill>
                  <a:srgbClr val="1A1A1F"/>
                </a:solidFill>
                <a:effectLst/>
                <a:latin typeface="+mn-ea"/>
                <a:cs typeface="Arial" panose="020B0604020202020204" pitchFamily="34" charset="0"/>
              </a:rPr>
              <a:t>완전한 </a:t>
            </a:r>
            <a:r>
              <a:rPr lang="en-US" altLang="ko-KR" sz="2000" b="1" i="0" dirty="0">
                <a:solidFill>
                  <a:srgbClr val="1A1A1F"/>
                </a:solidFill>
                <a:effectLst/>
                <a:latin typeface="+mn-ea"/>
                <a:cs typeface="Arial" panose="020B0604020202020204" pitchFamily="34" charset="0"/>
              </a:rPr>
              <a:t>CSP </a:t>
            </a:r>
            <a:r>
              <a:rPr lang="ko-KR" altLang="en-US" sz="2000" b="1" i="0" dirty="0">
                <a:solidFill>
                  <a:schemeClr val="accent2"/>
                </a:solidFill>
                <a:effectLst/>
                <a:latin typeface="+mn-ea"/>
                <a:cs typeface="Arial" panose="020B0604020202020204" pitchFamily="34" charset="0"/>
              </a:rPr>
              <a:t>재해 대비</a:t>
            </a:r>
            <a:endParaRPr lang="en-US" altLang="ko-KR" sz="2000" b="1" i="0" dirty="0">
              <a:solidFill>
                <a:schemeClr val="accent2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0D4289"/>
                </a:solidFill>
                <a:latin typeface="+mn-ea"/>
                <a:cs typeface="Arial" panose="020B0604020202020204" pitchFamily="34" charset="0"/>
              </a:rPr>
              <a:t>Terraform</a:t>
            </a:r>
            <a:r>
              <a:rPr lang="ko-KR" altLang="en-US" sz="2000" b="1" dirty="0">
                <a:solidFill>
                  <a:srgbClr val="1A1A1F"/>
                </a:solidFill>
                <a:latin typeface="+mn-ea"/>
                <a:cs typeface="Arial" panose="020B0604020202020204" pitchFamily="34" charset="0"/>
              </a:rPr>
              <a:t>을 통하여 </a:t>
            </a:r>
            <a:r>
              <a:rPr lang="en-US" altLang="ko-KR" sz="2000" b="1" dirty="0">
                <a:solidFill>
                  <a:srgbClr val="1A1A1F"/>
                </a:solidFill>
                <a:latin typeface="+mn-ea"/>
                <a:cs typeface="Arial" panose="020B0604020202020204" pitchFamily="34" charset="0"/>
              </a:rPr>
              <a:t>Azure</a:t>
            </a:r>
            <a:r>
              <a:rPr lang="ko-KR" altLang="en-US" sz="2000" b="1" dirty="0">
                <a:solidFill>
                  <a:srgbClr val="1A1A1F"/>
                </a:solidFill>
                <a:latin typeface="+mn-ea"/>
                <a:cs typeface="Arial" panose="020B0604020202020204" pitchFamily="34" charset="0"/>
              </a:rPr>
              <a:t>에서 구현한 </a:t>
            </a:r>
            <a:r>
              <a:rPr lang="en-US" altLang="ko-KR" sz="2000" b="1" dirty="0">
                <a:solidFill>
                  <a:schemeClr val="accent2"/>
                </a:solidFill>
                <a:latin typeface="+mn-ea"/>
                <a:cs typeface="Arial" panose="020B0604020202020204" pitchFamily="34" charset="0"/>
              </a:rPr>
              <a:t>V-NET </a:t>
            </a:r>
            <a:r>
              <a:rPr lang="ko-KR" altLang="en-US" sz="2000" b="1" dirty="0">
                <a:solidFill>
                  <a:schemeClr val="accent2"/>
                </a:solidFill>
                <a:latin typeface="+mn-ea"/>
                <a:cs typeface="Arial" panose="020B0604020202020204" pitchFamily="34" charset="0"/>
              </a:rPr>
              <a:t>인프라 구성도 구현</a:t>
            </a:r>
            <a:endParaRPr lang="ko-KR" altLang="en-US" sz="20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8E71CE-DE6D-44B1-2CB4-51A11331D6C2}"/>
              </a:ext>
            </a:extLst>
          </p:cNvPr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gradFill flip="none" rotWithShape="1"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21D4D-082C-8C34-40FD-29C7090B9639}"/>
              </a:ext>
            </a:extLst>
          </p:cNvPr>
          <p:cNvSpPr txBox="1"/>
          <p:nvPr/>
        </p:nvSpPr>
        <p:spPr>
          <a:xfrm flipH="1">
            <a:off x="723898" y="707172"/>
            <a:ext cx="6417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차후 프로젝트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045CB-2EC0-46BB-AB6B-8FF791F2F03F}"/>
              </a:ext>
            </a:extLst>
          </p:cNvPr>
          <p:cNvSpPr txBox="1"/>
          <p:nvPr/>
        </p:nvSpPr>
        <p:spPr>
          <a:xfrm>
            <a:off x="768843" y="550536"/>
            <a:ext cx="372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Service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50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921321-F95A-10BB-C762-C50945C61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5000">
                <a:srgbClr val="145A94"/>
              </a:gs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Q&amp;A</a:t>
            </a:r>
            <a:endParaRPr lang="ko-KR" altLang="en-US" sz="4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146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921321-F95A-10BB-C762-C50945C61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5000">
                <a:srgbClr val="145A94"/>
              </a:gs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감사합니다</a:t>
            </a:r>
            <a:endParaRPr lang="ko-KR" altLang="en-US" sz="3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4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CB35F6-A644-F1D1-67EE-CA04497F2D5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0365E02A-A224-CF17-A1F0-600738AA1E88}"/>
              </a:ext>
            </a:extLst>
          </p:cNvPr>
          <p:cNvSpPr>
            <a:spLocks/>
          </p:cNvSpPr>
          <p:nvPr/>
        </p:nvSpPr>
        <p:spPr>
          <a:xfrm>
            <a:off x="0" y="2044652"/>
            <a:ext cx="12192000" cy="4813347"/>
          </a:xfrm>
          <a:prstGeom prst="rtTriangle">
            <a:avLst/>
          </a:prstGeom>
          <a:gradFill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622806-3EA0-21D6-2101-04548C670A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3682" y="568171"/>
            <a:ext cx="10857390" cy="577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64496F4-B44D-626E-C4B4-2F0D37A83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411" y="5322348"/>
            <a:ext cx="24057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Auto Scaling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7C05F8F-BD2A-6015-B15A-DE583A470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8741" y="5322348"/>
            <a:ext cx="19521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</a:t>
            </a:r>
            <a:b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Load Balancer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AF49DCC5-6F3A-5933-4D20-90753DAAE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850" y="5322348"/>
            <a:ext cx="1687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React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7A85ACD-BFB1-F584-0CF6-832395BE8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441" y="5322348"/>
            <a:ext cx="16218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Java.js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3C19AA-C551-3EBD-7D5B-E2DF90EF09C7}"/>
              </a:ext>
            </a:extLst>
          </p:cNvPr>
          <p:cNvGrpSpPr/>
          <p:nvPr/>
        </p:nvGrpSpPr>
        <p:grpSpPr>
          <a:xfrm>
            <a:off x="6640604" y="4118591"/>
            <a:ext cx="1236823" cy="1206983"/>
            <a:chOff x="6640604" y="4166859"/>
            <a:chExt cx="1236823" cy="1206983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013CA4D-3083-3987-0B77-045734F95DDA}"/>
                </a:ext>
              </a:extLst>
            </p:cNvPr>
            <p:cNvSpPr/>
            <p:nvPr/>
          </p:nvSpPr>
          <p:spPr>
            <a:xfrm>
              <a:off x="6640604" y="4166859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Graphic 27">
              <a:extLst>
                <a:ext uri="{FF2B5EF4-FFF2-40B4-BE49-F238E27FC236}">
                  <a16:creationId xmlns:a16="http://schemas.microsoft.com/office/drawing/2014/main" id="{E4280F98-368F-05F5-BA6E-A2AFA6DF8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/>
          </p:blipFill>
          <p:spPr bwMode="auto">
            <a:xfrm>
              <a:off x="6854015" y="4365350"/>
              <a:ext cx="810000" cy="810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B23488-D621-2FAB-A31D-FB3F5197DBF3}"/>
              </a:ext>
            </a:extLst>
          </p:cNvPr>
          <p:cNvGrpSpPr/>
          <p:nvPr/>
        </p:nvGrpSpPr>
        <p:grpSpPr>
          <a:xfrm>
            <a:off x="8999297" y="4118591"/>
            <a:ext cx="1236823" cy="1206983"/>
            <a:chOff x="8999297" y="4133121"/>
            <a:chExt cx="1236823" cy="120698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4360D255-19D7-9E6A-BE46-C894DF193465}"/>
                </a:ext>
              </a:extLst>
            </p:cNvPr>
            <p:cNvSpPr/>
            <p:nvPr/>
          </p:nvSpPr>
          <p:spPr>
            <a:xfrm>
              <a:off x="8999297" y="4133121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Graphic 14">
              <a:extLst>
                <a:ext uri="{FF2B5EF4-FFF2-40B4-BE49-F238E27FC236}">
                  <a16:creationId xmlns:a16="http://schemas.microsoft.com/office/drawing/2014/main" id="{3FFE012B-7232-E62C-3ADF-623FD9C5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9212708" y="4331612"/>
              <a:ext cx="810000" cy="810000"/>
            </a:xfrm>
            <a:prstGeom prst="rect">
              <a:avLst/>
            </a:prstGeom>
            <a:effectLst>
              <a:glow rad="101600">
                <a:srgbClr val="7030A0">
                  <a:alpha val="40000"/>
                </a:srgbClr>
              </a:glow>
            </a:effec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5BCA42-E1B0-2F3B-EFB2-93C1E06E9EF3}"/>
              </a:ext>
            </a:extLst>
          </p:cNvPr>
          <p:cNvGrpSpPr/>
          <p:nvPr/>
        </p:nvGrpSpPr>
        <p:grpSpPr>
          <a:xfrm>
            <a:off x="4265901" y="4118591"/>
            <a:ext cx="1236823" cy="1206983"/>
            <a:chOff x="4265901" y="4139053"/>
            <a:chExt cx="1236823" cy="1206983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6AF501C-8AA6-1529-5745-A6B2628C32A0}"/>
                </a:ext>
              </a:extLst>
            </p:cNvPr>
            <p:cNvSpPr/>
            <p:nvPr/>
          </p:nvSpPr>
          <p:spPr>
            <a:xfrm>
              <a:off x="4265901" y="4139053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Picture 14">
              <a:extLst>
                <a:ext uri="{FF2B5EF4-FFF2-40B4-BE49-F238E27FC236}">
                  <a16:creationId xmlns:a16="http://schemas.microsoft.com/office/drawing/2014/main" id="{DF22C7C6-FDD7-41FD-FFE4-B3272230B4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112" y="4337154"/>
              <a:ext cx="932400" cy="810781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5991C9-4B17-6AB1-CC7B-CEAC4A82F8F8}"/>
              </a:ext>
            </a:extLst>
          </p:cNvPr>
          <p:cNvGrpSpPr/>
          <p:nvPr/>
        </p:nvGrpSpPr>
        <p:grpSpPr>
          <a:xfrm>
            <a:off x="1923220" y="4118591"/>
            <a:ext cx="1236823" cy="1206983"/>
            <a:chOff x="1923220" y="4118591"/>
            <a:chExt cx="1236823" cy="1206983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795F52B-EE88-CECA-AC74-FE452C8CA81D}"/>
                </a:ext>
              </a:extLst>
            </p:cNvPr>
            <p:cNvSpPr/>
            <p:nvPr/>
          </p:nvSpPr>
          <p:spPr>
            <a:xfrm>
              <a:off x="1923220" y="4118591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16" descr="자바스크립트(JavaScript) 공부하자">
              <a:extLst>
                <a:ext uri="{FF2B5EF4-FFF2-40B4-BE49-F238E27FC236}">
                  <a16:creationId xmlns:a16="http://schemas.microsoft.com/office/drawing/2014/main" id="{755E8D92-EC1A-9ED9-3FF5-0E75E82B0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631" y="4317082"/>
              <a:ext cx="810000" cy="810000"/>
            </a:xfrm>
            <a:prstGeom prst="rect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 w="101600" prst="riblet"/>
            </a:sp3d>
          </p:spPr>
        </p:pic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BC475F2E-0FA8-58B4-8690-A04320F68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8180" y="3305149"/>
            <a:ext cx="18092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  <a:b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for MySQL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A20F9943-7780-AC37-E648-E95517B35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384" y="3305149"/>
            <a:ext cx="15670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Terraform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F248C2A-EB74-F76D-EA15-7399770307AB}"/>
              </a:ext>
            </a:extLst>
          </p:cNvPr>
          <p:cNvSpPr/>
          <p:nvPr/>
        </p:nvSpPr>
        <p:spPr>
          <a:xfrm>
            <a:off x="1939553" y="2085491"/>
            <a:ext cx="1236823" cy="120698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Terraform] 테라폼 정리 - 1">
            <a:extLst>
              <a:ext uri="{FF2B5EF4-FFF2-40B4-BE49-F238E27FC236}">
                <a16:creationId xmlns:a16="http://schemas.microsoft.com/office/drawing/2014/main" id="{12702DE6-9705-2B3C-AF2B-E86B6ACF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64" y="2283982"/>
            <a:ext cx="810000" cy="81000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291C59-0841-6F31-67D2-C8BCF0A54313}"/>
              </a:ext>
            </a:extLst>
          </p:cNvPr>
          <p:cNvGrpSpPr/>
          <p:nvPr/>
        </p:nvGrpSpPr>
        <p:grpSpPr>
          <a:xfrm>
            <a:off x="6656937" y="2085491"/>
            <a:ext cx="1236823" cy="1206983"/>
            <a:chOff x="6656937" y="2133759"/>
            <a:chExt cx="1236823" cy="1206983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12399AF-1A9E-2DF4-7720-ECDB9587443B}"/>
                </a:ext>
              </a:extLst>
            </p:cNvPr>
            <p:cNvSpPr/>
            <p:nvPr/>
          </p:nvSpPr>
          <p:spPr>
            <a:xfrm>
              <a:off x="6656937" y="2133759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Graphic 6">
              <a:extLst>
                <a:ext uri="{FF2B5EF4-FFF2-40B4-BE49-F238E27FC236}">
                  <a16:creationId xmlns:a16="http://schemas.microsoft.com/office/drawing/2014/main" id="{2438526B-E5E5-6CA5-7605-78101506B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/>
          </p:blipFill>
          <p:spPr bwMode="auto">
            <a:xfrm>
              <a:off x="6870348" y="2332250"/>
              <a:ext cx="810000" cy="810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C9AC070-A1D2-F14C-1BEB-EEF817101CC1}"/>
              </a:ext>
            </a:extLst>
          </p:cNvPr>
          <p:cNvGrpSpPr/>
          <p:nvPr/>
        </p:nvGrpSpPr>
        <p:grpSpPr>
          <a:xfrm>
            <a:off x="4282234" y="2085491"/>
            <a:ext cx="1236823" cy="1206983"/>
            <a:chOff x="4282234" y="2105953"/>
            <a:chExt cx="1236823" cy="1206983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38C5DC0B-4369-81C7-3699-C469AD67CAFD}"/>
                </a:ext>
              </a:extLst>
            </p:cNvPr>
            <p:cNvSpPr/>
            <p:nvPr/>
          </p:nvSpPr>
          <p:spPr>
            <a:xfrm>
              <a:off x="4282234" y="2105953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Graphic 6">
              <a:extLst>
                <a:ext uri="{FF2B5EF4-FFF2-40B4-BE49-F238E27FC236}">
                  <a16:creationId xmlns:a16="http://schemas.microsoft.com/office/drawing/2014/main" id="{375287AA-FC32-FC39-69BA-0CCB6AACF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rcRect/>
            <a:stretch/>
          </p:blipFill>
          <p:spPr bwMode="auto">
            <a:xfrm>
              <a:off x="4495645" y="2304444"/>
              <a:ext cx="810000" cy="810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DE31D608-CBCE-95F5-241F-5A102627E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360" y="3305149"/>
            <a:ext cx="21116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VPC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7B0EB8-A450-8E18-DED9-486615E57D04}"/>
              </a:ext>
            </a:extLst>
          </p:cNvPr>
          <p:cNvGrpSpPr/>
          <p:nvPr/>
        </p:nvGrpSpPr>
        <p:grpSpPr>
          <a:xfrm>
            <a:off x="9015630" y="2085491"/>
            <a:ext cx="1236823" cy="1206983"/>
            <a:chOff x="9015630" y="2100021"/>
            <a:chExt cx="1236823" cy="1206983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A988CAE-5D56-5309-6B9C-1763F94DD2E6}"/>
                </a:ext>
              </a:extLst>
            </p:cNvPr>
            <p:cNvSpPr/>
            <p:nvPr/>
          </p:nvSpPr>
          <p:spPr>
            <a:xfrm>
              <a:off x="9015630" y="2100021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Graphic 17">
              <a:extLst>
                <a:ext uri="{FF2B5EF4-FFF2-40B4-BE49-F238E27FC236}">
                  <a16:creationId xmlns:a16="http://schemas.microsoft.com/office/drawing/2014/main" id="{933E184A-4333-81E7-D7AF-B277B09B9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/>
            <a:stretch/>
          </p:blipFill>
          <p:spPr bwMode="auto">
            <a:xfrm>
              <a:off x="9229041" y="2298512"/>
              <a:ext cx="810000" cy="810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11">
            <a:extLst>
              <a:ext uri="{FF2B5EF4-FFF2-40B4-BE49-F238E27FC236}">
                <a16:creationId xmlns:a16="http://schemas.microsoft.com/office/drawing/2014/main" id="{16AE2264-986A-C944-6227-B9A070B5D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0936" y="3305149"/>
            <a:ext cx="21116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</a:t>
            </a:r>
            <a:b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Secrets Manager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CA378D-FAB6-971F-0DCC-C7C99F204364}"/>
              </a:ext>
            </a:extLst>
          </p:cNvPr>
          <p:cNvSpPr txBox="1"/>
          <p:nvPr/>
        </p:nvSpPr>
        <p:spPr>
          <a:xfrm flipH="1">
            <a:off x="1318577" y="1014024"/>
            <a:ext cx="3274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사용한 자원들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E7C9D64-580E-A482-F1B0-F5D7ECAF806A}"/>
              </a:ext>
            </a:extLst>
          </p:cNvPr>
          <p:cNvCxnSpPr>
            <a:cxnSpLocks/>
          </p:cNvCxnSpPr>
          <p:nvPr/>
        </p:nvCxnSpPr>
        <p:spPr>
          <a:xfrm>
            <a:off x="4265901" y="1464236"/>
            <a:ext cx="6649749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2EB0BD"/>
                </a:gs>
                <a:gs pos="100000">
                  <a:srgbClr val="0D4289"/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B4AD7E3-8AE1-2CE0-15DC-6C39A0CB2A44}"/>
              </a:ext>
            </a:extLst>
          </p:cNvPr>
          <p:cNvSpPr txBox="1"/>
          <p:nvPr/>
        </p:nvSpPr>
        <p:spPr>
          <a:xfrm>
            <a:off x="1362798" y="835734"/>
            <a:ext cx="3724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5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CB35F6-A644-F1D1-67EE-CA04497F2D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각 삼각형 90">
            <a:extLst>
              <a:ext uri="{FF2B5EF4-FFF2-40B4-BE49-F238E27FC236}">
                <a16:creationId xmlns:a16="http://schemas.microsoft.com/office/drawing/2014/main" id="{C422A499-2781-9DF3-E41F-13329A88E9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044652"/>
            <a:ext cx="12192000" cy="4813347"/>
          </a:xfrm>
          <a:prstGeom prst="rtTriangle">
            <a:avLst/>
          </a:prstGeom>
          <a:gradFill>
            <a:gsLst>
              <a:gs pos="0">
                <a:srgbClr val="2EB0BD"/>
              </a:gs>
              <a:gs pos="100000">
                <a:srgbClr val="0D428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622806-3EA0-21D6-2101-04548C670A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3682" y="568171"/>
            <a:ext cx="10857390" cy="577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C16CB-F8CF-57D0-D188-40353785B788}"/>
              </a:ext>
            </a:extLst>
          </p:cNvPr>
          <p:cNvSpPr txBox="1"/>
          <p:nvPr/>
        </p:nvSpPr>
        <p:spPr>
          <a:xfrm flipH="1">
            <a:off x="1318577" y="1014024"/>
            <a:ext cx="3274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사용한 자원들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A1C397-59CD-DAE1-591D-D058FA608567}"/>
              </a:ext>
            </a:extLst>
          </p:cNvPr>
          <p:cNvCxnSpPr>
            <a:cxnSpLocks/>
          </p:cNvCxnSpPr>
          <p:nvPr/>
        </p:nvCxnSpPr>
        <p:spPr>
          <a:xfrm>
            <a:off x="4265901" y="1464236"/>
            <a:ext cx="6649749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2EB0BD"/>
                </a:gs>
                <a:gs pos="100000">
                  <a:srgbClr val="0D4289"/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12">
            <a:extLst>
              <a:ext uri="{FF2B5EF4-FFF2-40B4-BE49-F238E27FC236}">
                <a16:creationId xmlns:a16="http://schemas.microsoft.com/office/drawing/2014/main" id="{F9788AEA-0A9B-F3DF-0BB9-AF629E348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716" y="5340104"/>
            <a:ext cx="17723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b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Transcribe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D60C55-B165-D602-0AD3-5A1A64A9CF91}"/>
              </a:ext>
            </a:extLst>
          </p:cNvPr>
          <p:cNvGrpSpPr/>
          <p:nvPr/>
        </p:nvGrpSpPr>
        <p:grpSpPr>
          <a:xfrm>
            <a:off x="1923220" y="4118591"/>
            <a:ext cx="1236823" cy="1206983"/>
            <a:chOff x="1923220" y="4118591"/>
            <a:chExt cx="1236823" cy="1206983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795F52B-EE88-CECA-AC74-FE452C8CA81D}"/>
                </a:ext>
              </a:extLst>
            </p:cNvPr>
            <p:cNvSpPr/>
            <p:nvPr/>
          </p:nvSpPr>
          <p:spPr>
            <a:xfrm>
              <a:off x="1923220" y="4118591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Graphic 20">
              <a:extLst>
                <a:ext uri="{FF2B5EF4-FFF2-40B4-BE49-F238E27FC236}">
                  <a16:creationId xmlns:a16="http://schemas.microsoft.com/office/drawing/2014/main" id="{90CC3D1B-BAED-8880-0CE7-87B37C900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/>
          </p:blipFill>
          <p:spPr bwMode="auto">
            <a:xfrm>
              <a:off x="2137129" y="4326879"/>
              <a:ext cx="809003" cy="809003"/>
            </a:xfrm>
            <a:prstGeom prst="rect">
              <a:avLst/>
            </a:prstGeom>
            <a:noFill/>
            <a:ln>
              <a:noFill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" name="TextBox 9">
            <a:extLst>
              <a:ext uri="{FF2B5EF4-FFF2-40B4-BE49-F238E27FC236}">
                <a16:creationId xmlns:a16="http://schemas.microsoft.com/office/drawing/2014/main" id="{4E986F3A-4031-067E-CF78-A4E147532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371" y="5340104"/>
            <a:ext cx="27828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b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Comprehend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A625BC-BDC9-DF10-231B-9FA33D6D0A82}"/>
              </a:ext>
            </a:extLst>
          </p:cNvPr>
          <p:cNvGrpSpPr/>
          <p:nvPr/>
        </p:nvGrpSpPr>
        <p:grpSpPr>
          <a:xfrm>
            <a:off x="8999297" y="4118591"/>
            <a:ext cx="1236823" cy="1206983"/>
            <a:chOff x="8999297" y="4133121"/>
            <a:chExt cx="1236823" cy="120698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4360D255-19D7-9E6A-BE46-C894DF193465}"/>
                </a:ext>
              </a:extLst>
            </p:cNvPr>
            <p:cNvSpPr/>
            <p:nvPr/>
          </p:nvSpPr>
          <p:spPr>
            <a:xfrm>
              <a:off x="8999297" y="4133121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Graphic 10">
              <a:extLst>
                <a:ext uri="{FF2B5EF4-FFF2-40B4-BE49-F238E27FC236}">
                  <a16:creationId xmlns:a16="http://schemas.microsoft.com/office/drawing/2014/main" id="{893B017A-95D1-AAB6-B224-3D2BF2B7B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/>
          </p:blipFill>
          <p:spPr bwMode="auto">
            <a:xfrm>
              <a:off x="9229041" y="4339067"/>
              <a:ext cx="810000" cy="810000"/>
            </a:xfrm>
            <a:prstGeom prst="rect">
              <a:avLst/>
            </a:prstGeom>
            <a:noFill/>
            <a:ln>
              <a:noFill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0" name="TextBox 20">
            <a:extLst>
              <a:ext uri="{FF2B5EF4-FFF2-40B4-BE49-F238E27FC236}">
                <a16:creationId xmlns:a16="http://schemas.microsoft.com/office/drawing/2014/main" id="{4E2BC417-8450-E3D4-5FD2-D50821328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8217" y="5340104"/>
            <a:ext cx="18769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</a:t>
            </a:r>
            <a:b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</a:t>
            </a:r>
          </a:p>
        </p:txBody>
      </p:sp>
      <p:sp>
        <p:nvSpPr>
          <p:cNvPr id="71" name="TextBox 9">
            <a:extLst>
              <a:ext uri="{FF2B5EF4-FFF2-40B4-BE49-F238E27FC236}">
                <a16:creationId xmlns:a16="http://schemas.microsoft.com/office/drawing/2014/main" id="{5220460A-35C4-472D-6D05-A8311C566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980" y="5340104"/>
            <a:ext cx="17723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013CA4D-3083-3987-0B77-045734F95DDA}"/>
              </a:ext>
            </a:extLst>
          </p:cNvPr>
          <p:cNvSpPr/>
          <p:nvPr/>
        </p:nvSpPr>
        <p:spPr>
          <a:xfrm>
            <a:off x="6640604" y="4118591"/>
            <a:ext cx="1236823" cy="120698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8F8284-B545-3B4C-1123-AE68C9662362}"/>
              </a:ext>
            </a:extLst>
          </p:cNvPr>
          <p:cNvGrpSpPr/>
          <p:nvPr/>
        </p:nvGrpSpPr>
        <p:grpSpPr>
          <a:xfrm>
            <a:off x="4265901" y="4118591"/>
            <a:ext cx="1236823" cy="1206983"/>
            <a:chOff x="4265901" y="4139053"/>
            <a:chExt cx="1236823" cy="1206983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6AF501C-8AA6-1529-5745-A6B2628C32A0}"/>
                </a:ext>
              </a:extLst>
            </p:cNvPr>
            <p:cNvSpPr/>
            <p:nvPr/>
          </p:nvSpPr>
          <p:spPr>
            <a:xfrm>
              <a:off x="4265901" y="4139053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Graphic 17">
              <a:extLst>
                <a:ext uri="{FF2B5EF4-FFF2-40B4-BE49-F238E27FC236}">
                  <a16:creationId xmlns:a16="http://schemas.microsoft.com/office/drawing/2014/main" id="{36910EDA-EDCD-7F1E-F794-DE45CC71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/>
          </p:blipFill>
          <p:spPr bwMode="auto">
            <a:xfrm>
              <a:off x="4479313" y="4326879"/>
              <a:ext cx="810000" cy="810000"/>
            </a:xfrm>
            <a:prstGeom prst="rect">
              <a:avLst/>
            </a:prstGeom>
            <a:noFill/>
            <a:ln>
              <a:noFill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5" name="Graphic 8">
            <a:extLst>
              <a:ext uri="{FF2B5EF4-FFF2-40B4-BE49-F238E27FC236}">
                <a16:creationId xmlns:a16="http://schemas.microsoft.com/office/drawing/2014/main" id="{308C9C10-152A-8FCA-658D-B5A91AB7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 bwMode="auto">
          <a:xfrm>
            <a:off x="6870348" y="4306417"/>
            <a:ext cx="810000" cy="810000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AB974D8-F17C-BA1B-0E66-70DB60CDA6BB}"/>
              </a:ext>
            </a:extLst>
          </p:cNvPr>
          <p:cNvSpPr txBox="1"/>
          <p:nvPr/>
        </p:nvSpPr>
        <p:spPr>
          <a:xfrm>
            <a:off x="1362798" y="835734"/>
            <a:ext cx="3724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Automating Voice Data Analysis and Exploration Service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3DFF758-DCCF-1C4A-004F-294F4DEE915B}"/>
              </a:ext>
            </a:extLst>
          </p:cNvPr>
          <p:cNvGrpSpPr/>
          <p:nvPr/>
        </p:nvGrpSpPr>
        <p:grpSpPr>
          <a:xfrm>
            <a:off x="6656937" y="2085491"/>
            <a:ext cx="1236823" cy="1206983"/>
            <a:chOff x="6656937" y="2133759"/>
            <a:chExt cx="1236823" cy="1206983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12399AF-1A9E-2DF4-7720-ECDB9587443B}"/>
                </a:ext>
              </a:extLst>
            </p:cNvPr>
            <p:cNvSpPr/>
            <p:nvPr/>
          </p:nvSpPr>
          <p:spPr>
            <a:xfrm>
              <a:off x="6656937" y="2133759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Graphic 21">
              <a:extLst>
                <a:ext uri="{FF2B5EF4-FFF2-40B4-BE49-F238E27FC236}">
                  <a16:creationId xmlns:a16="http://schemas.microsoft.com/office/drawing/2014/main" id="{3D601439-ACB2-0ED7-E16C-26EED3EA7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rcRect/>
            <a:stretch/>
          </p:blipFill>
          <p:spPr bwMode="auto">
            <a:xfrm>
              <a:off x="6870348" y="2332250"/>
              <a:ext cx="810000" cy="810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250307E-0CB3-1F71-B268-42BC83FD57BE}"/>
              </a:ext>
            </a:extLst>
          </p:cNvPr>
          <p:cNvGrpSpPr/>
          <p:nvPr/>
        </p:nvGrpSpPr>
        <p:grpSpPr>
          <a:xfrm>
            <a:off x="4282234" y="2085491"/>
            <a:ext cx="1236823" cy="1206983"/>
            <a:chOff x="4282234" y="2105953"/>
            <a:chExt cx="1236823" cy="1206983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38C5DC0B-4369-81C7-3699-C469AD67CAFD}"/>
                </a:ext>
              </a:extLst>
            </p:cNvPr>
            <p:cNvSpPr/>
            <p:nvPr/>
          </p:nvSpPr>
          <p:spPr>
            <a:xfrm>
              <a:off x="4282234" y="2105953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Graphic 19">
              <a:extLst>
                <a:ext uri="{FF2B5EF4-FFF2-40B4-BE49-F238E27FC236}">
                  <a16:creationId xmlns:a16="http://schemas.microsoft.com/office/drawing/2014/main" id="{D6C33CEB-325D-0D91-5100-241B8465E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rcRect/>
            <a:stretch/>
          </p:blipFill>
          <p:spPr bwMode="auto">
            <a:xfrm>
              <a:off x="4495645" y="2304444"/>
              <a:ext cx="810000" cy="810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extBox 11">
            <a:extLst>
              <a:ext uri="{FF2B5EF4-FFF2-40B4-BE49-F238E27FC236}">
                <a16:creationId xmlns:a16="http://schemas.microsoft.com/office/drawing/2014/main" id="{25289FDB-8C24-A56A-6F66-FC1C393AE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536" y="3309448"/>
            <a:ext cx="16239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b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CloudFront</a:t>
            </a:r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5F35870A-9F65-76C9-F924-E81CDC6FE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5037" y="3309448"/>
            <a:ext cx="12368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b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3EC4C35-124B-DE14-B7DD-2E1F48226B28}"/>
              </a:ext>
            </a:extLst>
          </p:cNvPr>
          <p:cNvGrpSpPr/>
          <p:nvPr/>
        </p:nvGrpSpPr>
        <p:grpSpPr>
          <a:xfrm>
            <a:off x="1939553" y="2085491"/>
            <a:ext cx="1236823" cy="1206983"/>
            <a:chOff x="1939553" y="2085491"/>
            <a:chExt cx="1236823" cy="120698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F248C2A-EB74-F76D-EA15-7399770307AB}"/>
                </a:ext>
              </a:extLst>
            </p:cNvPr>
            <p:cNvSpPr/>
            <p:nvPr/>
          </p:nvSpPr>
          <p:spPr>
            <a:xfrm>
              <a:off x="1939553" y="2085491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Graphic 20">
              <a:extLst>
                <a:ext uri="{FF2B5EF4-FFF2-40B4-BE49-F238E27FC236}">
                  <a16:creationId xmlns:a16="http://schemas.microsoft.com/office/drawing/2014/main" id="{D74CDDE4-FDA8-B7B3-D10D-2819331EB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rcRect/>
            <a:stretch/>
          </p:blipFill>
          <p:spPr bwMode="auto">
            <a:xfrm>
              <a:off x="2152964" y="2283982"/>
              <a:ext cx="810000" cy="810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4" name="TextBox 12">
            <a:extLst>
              <a:ext uri="{FF2B5EF4-FFF2-40B4-BE49-F238E27FC236}">
                <a16:creationId xmlns:a16="http://schemas.microsoft.com/office/drawing/2014/main" id="{AEA099BE-0D41-0B05-2606-7B9C9F8D9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6677" y="3309448"/>
            <a:ext cx="23679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</a:t>
            </a:r>
          </a:p>
          <a:p>
            <a:pPr algn="ctr"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Manager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AB41778-119C-2046-D583-A8284C9F6308}"/>
              </a:ext>
            </a:extLst>
          </p:cNvPr>
          <p:cNvGrpSpPr/>
          <p:nvPr/>
        </p:nvGrpSpPr>
        <p:grpSpPr>
          <a:xfrm>
            <a:off x="9015630" y="2085491"/>
            <a:ext cx="1236823" cy="1206983"/>
            <a:chOff x="9015630" y="2100021"/>
            <a:chExt cx="1236823" cy="1206983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A988CAE-5D56-5309-6B9C-1763F94DD2E6}"/>
                </a:ext>
              </a:extLst>
            </p:cNvPr>
            <p:cNvSpPr/>
            <p:nvPr/>
          </p:nvSpPr>
          <p:spPr>
            <a:xfrm>
              <a:off x="9015630" y="2100021"/>
              <a:ext cx="1236823" cy="12069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Graphic 8">
              <a:extLst>
                <a:ext uri="{FF2B5EF4-FFF2-40B4-BE49-F238E27FC236}">
                  <a16:creationId xmlns:a16="http://schemas.microsoft.com/office/drawing/2014/main" id="{452997B7-EE48-AD38-86FD-7A949DFE9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rcRect/>
            <a:stretch/>
          </p:blipFill>
          <p:spPr bwMode="auto">
            <a:xfrm>
              <a:off x="9229041" y="2298512"/>
              <a:ext cx="810000" cy="810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6" name="TextBox 11">
            <a:extLst>
              <a:ext uri="{FF2B5EF4-FFF2-40B4-BE49-F238E27FC236}">
                <a16:creationId xmlns:a16="http://schemas.microsoft.com/office/drawing/2014/main" id="{508E2AB9-B7BD-DB3C-4EA9-263829C80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8540" y="3309448"/>
            <a:ext cx="15401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WAF</a:t>
            </a:r>
          </a:p>
        </p:txBody>
      </p:sp>
    </p:spTree>
    <p:extLst>
      <p:ext uri="{BB962C8B-B14F-4D97-AF65-F5344CB8AC3E}">
        <p14:creationId xmlns:p14="http://schemas.microsoft.com/office/powerpoint/2010/main" val="351749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5079</Words>
  <Application>Microsoft Office PowerPoint</Application>
  <PresentationFormat>와이드스크린</PresentationFormat>
  <Paragraphs>894</Paragraphs>
  <Slides>75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3" baseType="lpstr">
      <vt:lpstr>Amazon Ember</vt:lpstr>
      <vt:lpstr>Lato</vt:lpstr>
      <vt:lpstr>Söhne</vt:lpstr>
      <vt:lpstr>맑은 고딕</vt:lpstr>
      <vt:lpstr>배달의민족 한나체 Pro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인프라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검색 가능한 고가용성 웹 서버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CDN/DNS 서비스 구현 WAF를 통한 보안 강화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음성데이터의  DB 삽입 자동화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Azure  멀티 클라우드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soldesk</cp:lastModifiedBy>
  <cp:revision>84</cp:revision>
  <dcterms:created xsi:type="dcterms:W3CDTF">2023-12-04T02:09:45Z</dcterms:created>
  <dcterms:modified xsi:type="dcterms:W3CDTF">2024-01-08T00:53:20Z</dcterms:modified>
</cp:coreProperties>
</file>